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84" r:id="rId6"/>
  </p:sldMasterIdLst>
  <p:notesMasterIdLst>
    <p:notesMasterId r:id="rId27"/>
  </p:notesMasterIdLst>
  <p:handoutMasterIdLst>
    <p:handoutMasterId r:id="rId28"/>
  </p:handoutMasterIdLst>
  <p:sldIdLst>
    <p:sldId id="256" r:id="rId7"/>
    <p:sldId id="257" r:id="rId8"/>
    <p:sldId id="259" r:id="rId9"/>
    <p:sldId id="260" r:id="rId10"/>
    <p:sldId id="277" r:id="rId11"/>
    <p:sldId id="289" r:id="rId12"/>
    <p:sldId id="263" r:id="rId13"/>
    <p:sldId id="264" r:id="rId14"/>
    <p:sldId id="265" r:id="rId15"/>
    <p:sldId id="266" r:id="rId16"/>
    <p:sldId id="279" r:id="rId17"/>
    <p:sldId id="280" r:id="rId18"/>
    <p:sldId id="281" r:id="rId19"/>
    <p:sldId id="282" r:id="rId20"/>
    <p:sldId id="283" r:id="rId21"/>
    <p:sldId id="284" r:id="rId22"/>
    <p:sldId id="285" r:id="rId23"/>
    <p:sldId id="286" r:id="rId24"/>
    <p:sldId id="287" r:id="rId25"/>
    <p:sldId id="288" r:id="rId26"/>
  </p:sldIdLst>
  <p:sldSz cx="9144000" cy="6858000" type="screen4x3"/>
  <p:notesSz cx="6811963" cy="9942513"/>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56" autoAdjust="0"/>
    <p:restoredTop sz="92230" autoAdjust="0"/>
  </p:normalViewPr>
  <p:slideViewPr>
    <p:cSldViewPr>
      <p:cViewPr varScale="1">
        <p:scale>
          <a:sx n="82" d="100"/>
          <a:sy n="82" d="100"/>
        </p:scale>
        <p:origin x="-23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200" d="100"/>
          <a:sy n="200" d="100"/>
        </p:scale>
        <p:origin x="-702" y="7590"/>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3.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850" cy="497126"/>
          </a:xfrm>
          <a:prstGeom prst="rect">
            <a:avLst/>
          </a:prstGeom>
        </p:spPr>
        <p:txBody>
          <a:bodyPr vert="horz" lIns="91605" tIns="45802" rIns="91605" bIns="45802" rtlCol="0"/>
          <a:lstStyle>
            <a:lvl1pPr algn="l">
              <a:defRPr sz="1200"/>
            </a:lvl1pPr>
          </a:lstStyle>
          <a:p>
            <a:endParaRPr lang="en-GB"/>
          </a:p>
        </p:txBody>
      </p:sp>
      <p:sp>
        <p:nvSpPr>
          <p:cNvPr id="3" name="Date Placeholder 2"/>
          <p:cNvSpPr>
            <a:spLocks noGrp="1"/>
          </p:cNvSpPr>
          <p:nvPr>
            <p:ph type="dt" sz="quarter" idx="1"/>
          </p:nvPr>
        </p:nvSpPr>
        <p:spPr>
          <a:xfrm>
            <a:off x="3858537" y="0"/>
            <a:ext cx="2951850" cy="497126"/>
          </a:xfrm>
          <a:prstGeom prst="rect">
            <a:avLst/>
          </a:prstGeom>
        </p:spPr>
        <p:txBody>
          <a:bodyPr vert="horz" lIns="91605" tIns="45802" rIns="91605" bIns="45802" rtlCol="0"/>
          <a:lstStyle>
            <a:lvl1pPr algn="r">
              <a:defRPr sz="1200"/>
            </a:lvl1pPr>
          </a:lstStyle>
          <a:p>
            <a:fld id="{7E4CF3DE-E779-4676-AE41-BA279271F7CF}" type="datetimeFigureOut">
              <a:rPr lang="en-US" smtClean="0"/>
              <a:pPr/>
              <a:t>20/02/2012</a:t>
            </a:fld>
            <a:endParaRPr lang="en-GB"/>
          </a:p>
        </p:txBody>
      </p:sp>
      <p:sp>
        <p:nvSpPr>
          <p:cNvPr id="4" name="Footer Placeholder 3"/>
          <p:cNvSpPr>
            <a:spLocks noGrp="1"/>
          </p:cNvSpPr>
          <p:nvPr>
            <p:ph type="ftr" sz="quarter" idx="2"/>
          </p:nvPr>
        </p:nvSpPr>
        <p:spPr>
          <a:xfrm>
            <a:off x="1" y="9443661"/>
            <a:ext cx="2951850" cy="497126"/>
          </a:xfrm>
          <a:prstGeom prst="rect">
            <a:avLst/>
          </a:prstGeom>
        </p:spPr>
        <p:txBody>
          <a:bodyPr vert="horz" lIns="91605" tIns="45802" rIns="91605" bIns="45802" rtlCol="0" anchor="b"/>
          <a:lstStyle>
            <a:lvl1pPr algn="l">
              <a:defRPr sz="1200"/>
            </a:lvl1pPr>
          </a:lstStyle>
          <a:p>
            <a:endParaRPr lang="en-GB"/>
          </a:p>
        </p:txBody>
      </p:sp>
      <p:sp>
        <p:nvSpPr>
          <p:cNvPr id="5" name="Slide Number Placeholder 4"/>
          <p:cNvSpPr>
            <a:spLocks noGrp="1"/>
          </p:cNvSpPr>
          <p:nvPr>
            <p:ph type="sldNum" sz="quarter" idx="3"/>
          </p:nvPr>
        </p:nvSpPr>
        <p:spPr>
          <a:xfrm>
            <a:off x="3858537" y="9443661"/>
            <a:ext cx="2951850" cy="497126"/>
          </a:xfrm>
          <a:prstGeom prst="rect">
            <a:avLst/>
          </a:prstGeom>
        </p:spPr>
        <p:txBody>
          <a:bodyPr vert="horz" lIns="91605" tIns="45802" rIns="91605" bIns="45802" rtlCol="0" anchor="b"/>
          <a:lstStyle>
            <a:lvl1pPr algn="r">
              <a:defRPr sz="1200"/>
            </a:lvl1pPr>
          </a:lstStyle>
          <a:p>
            <a:fld id="{63B691F1-08EA-4E1C-9CAE-57B85173BB69}" type="slidenum">
              <a:rPr lang="en-GB" smtClean="0"/>
              <a:pPr/>
              <a:t>‹#›</a:t>
            </a:fld>
            <a:endParaRPr lang="en-GB"/>
          </a:p>
        </p:txBody>
      </p:sp>
    </p:spTree>
    <p:extLst>
      <p:ext uri="{BB962C8B-B14F-4D97-AF65-F5344CB8AC3E}">
        <p14:creationId xmlns:p14="http://schemas.microsoft.com/office/powerpoint/2010/main" val="2180206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1" y="0"/>
            <a:ext cx="2951850" cy="497126"/>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858537" y="0"/>
            <a:ext cx="2951850" cy="497126"/>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lvl1pPr algn="r">
              <a:defRPr sz="1200"/>
            </a:lvl1pPr>
          </a:lstStyle>
          <a:p>
            <a:pPr>
              <a:defRPr/>
            </a:pPr>
            <a:endParaRPr lang="en-US"/>
          </a:p>
        </p:txBody>
      </p:sp>
      <p:sp>
        <p:nvSpPr>
          <p:cNvPr id="8196" name="Rectangle 4"/>
          <p:cNvSpPr>
            <a:spLocks noGrp="1" noRot="1" noChangeAspect="1" noChangeArrowheads="1" noTextEdit="1"/>
          </p:cNvSpPr>
          <p:nvPr>
            <p:ph type="sldImg" idx="2"/>
          </p:nvPr>
        </p:nvSpPr>
        <p:spPr bwMode="auto">
          <a:xfrm>
            <a:off x="919163" y="746125"/>
            <a:ext cx="4973637" cy="3729038"/>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1197" y="4722694"/>
            <a:ext cx="5449570" cy="4474131"/>
          </a:xfrm>
          <a:prstGeom prst="rect">
            <a:avLst/>
          </a:prstGeom>
          <a:noFill/>
          <a:ln w="9525">
            <a:noFill/>
            <a:miter lim="800000"/>
            <a:headEnd/>
            <a:tailEnd/>
          </a:ln>
          <a:effectLst/>
        </p:spPr>
        <p:txBody>
          <a:bodyPr vert="horz" wrap="square" lIns="91605" tIns="45802" rIns="91605" bIns="4580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1" y="9443661"/>
            <a:ext cx="2951850" cy="497126"/>
          </a:xfrm>
          <a:prstGeom prst="rect">
            <a:avLst/>
          </a:prstGeom>
          <a:noFill/>
          <a:ln w="9525">
            <a:noFill/>
            <a:miter lim="800000"/>
            <a:headEnd/>
            <a:tailEnd/>
          </a:ln>
          <a:effectLst/>
        </p:spPr>
        <p:txBody>
          <a:bodyPr vert="horz" wrap="square" lIns="91605" tIns="45802" rIns="91605" bIns="45802"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858537" y="9443661"/>
            <a:ext cx="2951850" cy="497126"/>
          </a:xfrm>
          <a:prstGeom prst="rect">
            <a:avLst/>
          </a:prstGeom>
          <a:noFill/>
          <a:ln w="9525">
            <a:noFill/>
            <a:miter lim="800000"/>
            <a:headEnd/>
            <a:tailEnd/>
          </a:ln>
          <a:effectLst/>
        </p:spPr>
        <p:txBody>
          <a:bodyPr vert="horz" wrap="square" lIns="91605" tIns="45802" rIns="91605" bIns="45802" numCol="1" anchor="b" anchorCtr="0" compatLnSpc="1">
            <a:prstTxWarp prst="textNoShape">
              <a:avLst/>
            </a:prstTxWarp>
          </a:bodyPr>
          <a:lstStyle>
            <a:lvl1pPr algn="r">
              <a:defRPr sz="1200"/>
            </a:lvl1pPr>
          </a:lstStyle>
          <a:p>
            <a:pPr>
              <a:defRPr/>
            </a:pPr>
            <a:fld id="{54C9431A-F31D-4A16-A12A-FD70500757AA}" type="slidenum">
              <a:rPr lang="en-US"/>
              <a:pPr>
                <a:defRPr/>
              </a:pPr>
              <a:t>‹#›</a:t>
            </a:fld>
            <a:endParaRPr lang="en-US"/>
          </a:p>
        </p:txBody>
      </p:sp>
    </p:spTree>
    <p:extLst>
      <p:ext uri="{BB962C8B-B14F-4D97-AF65-F5344CB8AC3E}">
        <p14:creationId xmlns:p14="http://schemas.microsoft.com/office/powerpoint/2010/main" val="36062249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Left hand</a:t>
            </a:r>
            <a:r>
              <a:rPr lang="en-GB" baseline="0" dirty="0" smtClean="0"/>
              <a:t> side – this is how it used to be, you came to the </a:t>
            </a:r>
            <a:r>
              <a:rPr lang="en-GB" baseline="0" dirty="0" err="1" smtClean="0"/>
              <a:t>Uni</a:t>
            </a:r>
            <a:r>
              <a:rPr lang="en-GB" baseline="0" dirty="0" smtClean="0"/>
              <a:t>, signed up to do a PhD and spent 3 years writing – end product = thesis</a:t>
            </a:r>
          </a:p>
          <a:p>
            <a:r>
              <a:rPr lang="en-GB" baseline="0" dirty="0" smtClean="0"/>
              <a:t>Things have progressed/moved on – by the time you have completed your thesis there is an expectation that you will have become a skilled researcher, focus is now on the individual</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Government commissioned a report by Sir Gareth Roberts</a:t>
            </a:r>
            <a:r>
              <a:rPr lang="en-GB" baseline="0" dirty="0" smtClean="0"/>
              <a:t> nearly 10 years ago. Innovation was deemed to be key to the future of the UK economy – emphasis on how we are preparing people for the future. A </a:t>
            </a:r>
            <a:r>
              <a:rPr lang="en-GB" b="1" baseline="0" dirty="0" smtClean="0"/>
              <a:t>key </a:t>
            </a:r>
            <a:r>
              <a:rPr lang="en-GB" b="0" baseline="0" dirty="0" smtClean="0"/>
              <a:t> recommendation was this (see slide). This had previously been something that was largely ad-hoc with little emphasis on generic skills. Now, this report brought with it a resource (known as Roberts funding), distributed through research councils, to provide for generic skills training for research students</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Who’s heard of the research councils? (7 – mostly</a:t>
            </a:r>
            <a:r>
              <a:rPr lang="en-GB" baseline="0" dirty="0" smtClean="0"/>
              <a:t> based in Swindon) They are very influential on policy and procedures for research, they distribute UK government funding for research (currently £3.7 </a:t>
            </a:r>
            <a:r>
              <a:rPr lang="en-GB" baseline="0" dirty="0" err="1" smtClean="0"/>
              <a:t>bn</a:t>
            </a:r>
            <a:r>
              <a:rPr lang="en-GB" baseline="0" dirty="0" smtClean="0"/>
              <a:t>) but don’t fund all research. The research councils got together to produce a ‘joint skills statement’ which shows what skills a researcher should have by the </a:t>
            </a:r>
            <a:r>
              <a:rPr lang="en-GB" b="1" baseline="0" dirty="0" smtClean="0"/>
              <a:t>END </a:t>
            </a:r>
            <a:r>
              <a:rPr lang="en-GB" b="0" baseline="0" dirty="0" smtClean="0"/>
              <a:t>of their research degree. It provided universities with a simple framework around which to design development programmes for doctoral students. </a:t>
            </a:r>
          </a:p>
          <a:p>
            <a:endParaRPr lang="en-GB" dirty="0" smtClean="0"/>
          </a:p>
          <a:p>
            <a:r>
              <a:rPr lang="en-GB" b="0" baseline="0" dirty="0" smtClean="0"/>
              <a:t>However, some said that as a framework it didn’t go far enough to highlight</a:t>
            </a:r>
            <a:r>
              <a:rPr lang="en-GB" b="0" dirty="0" smtClean="0"/>
              <a:t> the skills beyond the research degree so the Research Councils and Vitae set about designing a new and improved framework… see next slide.</a:t>
            </a:r>
            <a:r>
              <a:rPr lang="en-GB" b="0" baseline="0" dirty="0" smtClean="0"/>
              <a:t> </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Researcher Development Framework (RDF) is a new resource for 2010. It describes the knowledge, behaviours and attitudes of researchers and </a:t>
            </a:r>
            <a:r>
              <a:rPr lang="en-GB" dirty="0" err="1" smtClean="0"/>
              <a:t>encorages</a:t>
            </a:r>
            <a:r>
              <a:rPr lang="en-GB" dirty="0" smtClean="0"/>
              <a:t> aspiration to reach higher levels of competency.</a:t>
            </a:r>
          </a:p>
          <a:p>
            <a:endParaRPr lang="en-GB" dirty="0" smtClean="0"/>
          </a:p>
          <a:p>
            <a:r>
              <a:rPr lang="en-GB" dirty="0" smtClean="0"/>
              <a:t>It is designed to be an extensive checklist or audit for individuals to use and a handout explaining the RDF in detail is available.</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So you may wonder where RBI (Research Business</a:t>
            </a:r>
            <a:r>
              <a:rPr lang="en-GB" baseline="0" dirty="0" smtClean="0"/>
              <a:t> and Innovation) comes into the picture. RBI is a central service in the University that supports research, </a:t>
            </a:r>
            <a:r>
              <a:rPr lang="en-GB" baseline="0" dirty="0" err="1" smtClean="0"/>
              <a:t>eg</a:t>
            </a:r>
            <a:r>
              <a:rPr lang="en-GB" baseline="0" dirty="0" smtClean="0"/>
              <a:t> help academics to bid for external funding from research councils, EU, etc, and also support lots of other activity around enterprise and innovation, and working with the community – visit our </a:t>
            </a:r>
            <a:r>
              <a:rPr lang="en-GB" baseline="0" dirty="0" err="1" smtClean="0"/>
              <a:t>webpages</a:t>
            </a:r>
            <a:r>
              <a:rPr lang="en-GB" baseline="0" dirty="0" smtClean="0"/>
              <a:t> to have a look! In RBI we hold the University’s budget for Roberts funding, and we run a programme of research development workshops to help you through your research degree, focussing on generic skills training – Paul Spencer runs this programme. This is all intended to complement the training going on in your own faculty – David Pontin will already have told/tell you about this.</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Refer to the Skills Development brochure</a:t>
            </a:r>
          </a:p>
          <a:p>
            <a:endParaRPr lang="en-GB" b="1" dirty="0" smtClean="0"/>
          </a:p>
          <a:p>
            <a:r>
              <a:rPr lang="en-GB" b="0" dirty="0" smtClean="0"/>
              <a:t>The workshops in the programme fall into 3 main categories – first</a:t>
            </a:r>
            <a:r>
              <a:rPr lang="en-GB" b="0" baseline="0" dirty="0" smtClean="0"/>
              <a:t> one = practical/knowledge workshops. These will help you to navigate your way through the ‘process’ of</a:t>
            </a:r>
            <a:r>
              <a:rPr lang="en-GB" b="0" dirty="0" smtClean="0"/>
              <a:t> a research degree</a:t>
            </a:r>
            <a:r>
              <a:rPr lang="en-GB" b="0" baseline="0" dirty="0" smtClean="0"/>
              <a:t>. </a:t>
            </a:r>
          </a:p>
          <a:p>
            <a:endParaRPr lang="en-GB" dirty="0" smtClean="0"/>
          </a:p>
          <a:p>
            <a:r>
              <a:rPr lang="en-GB" b="0" dirty="0" smtClean="0"/>
              <a:t>We put on these types of workshops for two reasons; firstly we believe that it is in the best interests of research students to know about the regulations and processes that govern the research degree at UWE. Sometimes, supervisors may not have had the time to keep up with the amendments in these regulations.</a:t>
            </a:r>
          </a:p>
          <a:p>
            <a:endParaRPr lang="en-GB" dirty="0" smtClean="0"/>
          </a:p>
          <a:p>
            <a:r>
              <a:rPr lang="en-GB" b="0" dirty="0" smtClean="0"/>
              <a:t>Secondly, there is often anxiety around parts of the process, particularly </a:t>
            </a:r>
            <a:r>
              <a:rPr lang="en-GB" dirty="0" smtClean="0"/>
              <a:t>the formal milestones (e.g. progression exam, final viva and writing up). We seek to reduce the feelings of stress but sharing best practice and offering many hints and tips.</a:t>
            </a:r>
            <a:endParaRPr lang="en-GB" b="0"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second category is generic research skills. These cover such areas as:</a:t>
            </a:r>
            <a:r>
              <a:rPr lang="en-GB" baseline="0" dirty="0" smtClean="0"/>
              <a:t> getting your research published, how intellectual property affects your work, the need for getting ethics approval to undertake your research if you involve human participants. The workshops are delivered by a variety of presenters: some external consultants, some internal members of staff with appropriate expertise.</a:t>
            </a:r>
          </a:p>
          <a:p>
            <a:endParaRPr lang="en-GB" dirty="0" smtClean="0"/>
          </a:p>
          <a:p>
            <a:r>
              <a:rPr lang="en-GB" dirty="0" smtClean="0"/>
              <a:t>It is worth running these as broad sessions as the principles involved are usually universal and there is a real benefit in being able to hear from and discuss these things with research students from other faculties/departments.</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third category – Paul describes</a:t>
            </a:r>
            <a:r>
              <a:rPr lang="en-GB" baseline="0" dirty="0" smtClean="0"/>
              <a:t> this as ‘the fun stuff’. My experience is largely with the residential course, which is run in May/June time, lasts for 4 days and is an opportunity to get away from the lab or library – join a group of fellow research students away from it all (in the beautiful Brecon Beacons for the past 5 years) and focus on yourself. You’ll need to have gone through your progression exam before you sign up for this one, but past attendees have found it a really valuable experience.  </a:t>
            </a:r>
          </a:p>
          <a:p>
            <a:endParaRPr lang="en-GB" dirty="0" smtClean="0"/>
          </a:p>
          <a:p>
            <a:r>
              <a:rPr lang="en-GB" baseline="0" dirty="0" smtClean="0"/>
              <a:t>There are shorter, campus based courses that run in</a:t>
            </a:r>
            <a:r>
              <a:rPr lang="en-GB" dirty="0" smtClean="0"/>
              <a:t> a similar style (i.e. hands on learning by doing activities!) for example the </a:t>
            </a:r>
            <a:r>
              <a:rPr lang="en-GB" baseline="0" dirty="0" smtClean="0"/>
              <a:t>effective researcher (and part-time version recognising different challenges).</a:t>
            </a:r>
          </a:p>
          <a:p>
            <a:r>
              <a:rPr lang="en-GB" b="1" baseline="0" dirty="0" smtClean="0"/>
              <a:t>DRAW ATTENTION TO FAQs IN BROCHURE</a:t>
            </a:r>
            <a:endParaRPr lang="en-GB" b="1"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70CC64A-10A1-431A-A9A2-58EE27676EB5}"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baseline="0" dirty="0" smtClean="0"/>
          </a:p>
          <a:p>
            <a:r>
              <a:rPr lang="en-GB" baseline="0" dirty="0" smtClean="0"/>
              <a:t>1 – Your</a:t>
            </a:r>
            <a:r>
              <a:rPr lang="en-GB" dirty="0" smtClean="0"/>
              <a:t> Director of Studies (</a:t>
            </a:r>
            <a:r>
              <a:rPr lang="en-GB" dirty="0" err="1" smtClean="0"/>
              <a:t>DoS</a:t>
            </a:r>
            <a:r>
              <a:rPr lang="en-GB" dirty="0" smtClean="0"/>
              <a:t>) and other supervisors in the team are very busy people. The role of an Academic these days is far from the idyllic image of wood panelled offices and plenty of spare time. Demands on time are huge with 101 competing priorities to be juggled. </a:t>
            </a:r>
          </a:p>
          <a:p>
            <a:endParaRPr lang="en-GB" baseline="0" dirty="0"/>
          </a:p>
          <a:p>
            <a:r>
              <a:rPr lang="en-GB" dirty="0" smtClean="0"/>
              <a:t>Accept that your Research Degree is not top of their priority list. Also accept that it is </a:t>
            </a:r>
            <a:r>
              <a:rPr lang="en-GB" i="1" dirty="0" smtClean="0"/>
              <a:t>your</a:t>
            </a:r>
            <a:r>
              <a:rPr lang="en-GB" dirty="0" smtClean="0"/>
              <a:t> project therefore you must get into the habit of managing your supervisor! Be proactive and establish an </a:t>
            </a:r>
            <a:r>
              <a:rPr lang="en-GB" b="1" dirty="0" smtClean="0"/>
              <a:t>effective professional working relationship </a:t>
            </a:r>
            <a:r>
              <a:rPr lang="en-GB" dirty="0" smtClean="0"/>
              <a:t>with your supervisory team. Make sure regular meetings are scheduled, that you record discussions &amp; action points agreed at meetings, that you have clear plans.</a:t>
            </a:r>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6046"/>
            <a:r>
              <a:rPr lang="en-GB" baseline="0" dirty="0" smtClean="0"/>
              <a:t>2 - Get feedback on your work – </a:t>
            </a:r>
          </a:p>
          <a:p>
            <a:pPr defTabSz="916046"/>
            <a:endParaRPr lang="en-GB" dirty="0"/>
          </a:p>
          <a:p>
            <a:pPr defTabSz="916046"/>
            <a:r>
              <a:rPr lang="en-GB" baseline="0" dirty="0" smtClean="0"/>
              <a:t>Most of us do not like to receive criticism of our work even when it is delivered in the nicest possible way! In the academic environment it is more likely that your ideas will receive some tough but constructive feedback.</a:t>
            </a:r>
          </a:p>
          <a:p>
            <a:pPr defTabSz="916046"/>
            <a:endParaRPr lang="en-GB" dirty="0"/>
          </a:p>
          <a:p>
            <a:pPr defTabSz="916046"/>
            <a:r>
              <a:rPr lang="en-GB" baseline="0" dirty="0" smtClean="0"/>
              <a:t>Remember that the feedback is NOT</a:t>
            </a:r>
            <a:r>
              <a:rPr lang="en-GB" dirty="0" smtClean="0"/>
              <a:t> about you as a person but it IS about the words on a page with the express aim of knocking the work into shape so that it may ultimately be robustly defended by you when judged by experts in the field.</a:t>
            </a:r>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6046"/>
            <a:r>
              <a:rPr lang="en-GB" baseline="0" dirty="0" smtClean="0"/>
              <a:t>3 – It isn’t a Nobel Prize you are working toward, it’s a research degree with defined criteria for judging the work against.</a:t>
            </a:r>
          </a:p>
          <a:p>
            <a:endParaRPr lang="en-GB" dirty="0" smtClean="0"/>
          </a:p>
          <a:p>
            <a:r>
              <a:rPr lang="en-GB" dirty="0" smtClean="0"/>
              <a:t>There are no extra prizes for a perfect piece of work (in reality there is no such thing) so you will need to reach a point in your research degree journey where you accept that the work produced is of a high enough quality to be submitted and no more. A sense of “that will do”.</a:t>
            </a:r>
          </a:p>
          <a:p>
            <a:endParaRPr lang="en-GB" dirty="0"/>
          </a:p>
          <a:p>
            <a:r>
              <a:rPr lang="en-GB" dirty="0" smtClean="0"/>
              <a:t>Remember the Law of Diminishing Return – No amount of extra effort will affect the outcome of the award.</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16046"/>
            <a:r>
              <a:rPr lang="en-GB" baseline="0" dirty="0" smtClean="0"/>
              <a:t>4 – Strike a balance. There are a myriad of books, guides, tools, websites, gadgets etc that might help you in your research degree but ultimately</a:t>
            </a:r>
            <a:r>
              <a:rPr lang="en-GB" dirty="0" smtClean="0"/>
              <a:t> none of them will write it for you. </a:t>
            </a:r>
            <a:endParaRPr lang="en-GB" dirty="0"/>
          </a:p>
          <a:p>
            <a:pPr defTabSz="916046"/>
            <a:endParaRPr lang="en-GB" baseline="0" dirty="0" smtClean="0"/>
          </a:p>
          <a:p>
            <a:pPr defTabSz="916046"/>
            <a:r>
              <a:rPr lang="en-GB" dirty="0" smtClean="0"/>
              <a:t>A research degree programme will afford you a lot of freedom, academically and socially speaking, the opportunity to engage in many activities will be presented. Decide which ones ‘add’ value and which ones don’t.</a:t>
            </a:r>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046"/>
            <a:r>
              <a:rPr lang="en-GB" baseline="0" dirty="0" smtClean="0"/>
              <a:t>5 – Take a holiday once in a while. Really. </a:t>
            </a:r>
          </a:p>
          <a:p>
            <a:pPr defTabSz="916046"/>
            <a:endParaRPr lang="en-GB" dirty="0"/>
          </a:p>
          <a:p>
            <a:pPr defTabSz="916046"/>
            <a:r>
              <a:rPr lang="en-GB" dirty="0" smtClean="0"/>
              <a:t>It does you no favours to burn yourself out by overworking, you need time to take a different perspective and to recharge. However, there is a </a:t>
            </a:r>
            <a:r>
              <a:rPr lang="en-GB" b="1" dirty="0" smtClean="0"/>
              <a:t>balance</a:t>
            </a:r>
            <a:r>
              <a:rPr lang="en-GB" dirty="0" smtClean="0"/>
              <a:t> to be struck!</a:t>
            </a:r>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6. This sums up what many research students try to do, good planning can help to keep you on track.</a:t>
            </a:r>
            <a:endParaRPr lang="en-GB" dirty="0"/>
          </a:p>
        </p:txBody>
      </p:sp>
      <p:sp>
        <p:nvSpPr>
          <p:cNvPr id="4" name="Slide Number Placeholder 3"/>
          <p:cNvSpPr>
            <a:spLocks noGrp="1"/>
          </p:cNvSpPr>
          <p:nvPr>
            <p:ph type="sldNum" sz="quarter" idx="10"/>
          </p:nvPr>
        </p:nvSpPr>
        <p:spPr/>
        <p:txBody>
          <a:bodyPr/>
          <a:lstStyle/>
          <a:p>
            <a:fld id="{870CC64A-10A1-431A-A9A2-58EE27676EB5}"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16046"/>
            <a:r>
              <a:rPr lang="en-GB" baseline="0" dirty="0" smtClean="0"/>
              <a:t>7 – You are not on your own,</a:t>
            </a:r>
            <a:r>
              <a:rPr lang="en-GB" dirty="0" smtClean="0"/>
              <a:t> you </a:t>
            </a:r>
            <a:r>
              <a:rPr lang="en-GB" baseline="0" dirty="0" smtClean="0"/>
              <a:t>don’t have to struggle when you encounter difficulties – ask for help, it is out there. The research student administrators have come across pretty much every eventuality/problem/regulation there is so ask. Your supervisors</a:t>
            </a:r>
            <a:r>
              <a:rPr lang="en-GB" dirty="0" smtClean="0"/>
              <a:t> can offer the right help that is right for you when you ask. Other research students have the experience and shared knowledge to offer help.</a:t>
            </a:r>
          </a:p>
          <a:p>
            <a:pPr defTabSz="916046"/>
            <a:endParaRPr lang="en-GB" baseline="0" dirty="0"/>
          </a:p>
          <a:p>
            <a:pPr defTabSz="916046"/>
            <a:r>
              <a:rPr lang="en-GB" dirty="0" smtClean="0"/>
              <a:t>If you don’t ask you might not get…..</a:t>
            </a:r>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046"/>
            <a:r>
              <a:rPr lang="en-GB" baseline="0" dirty="0" smtClean="0"/>
              <a:t>8. Accept that you are intelligent enough to do</a:t>
            </a:r>
            <a:r>
              <a:rPr lang="en-GB" dirty="0" smtClean="0"/>
              <a:t> a higher degree, you wouldn’t be here if you weren’t. However, when elements of self doubt visit you and try to convince you that you are not clever enough to do a research degree, ignore it. It’s all about overcoming obstacles, being resilient to set backs and persisting until you reach your goal. That’s what it takes to complete a research degree!</a:t>
            </a:r>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4C9431A-F31D-4A16-A12A-FD70500757AA}" type="slidenum">
              <a:rPr lang="en-US" smtClean="0">
                <a:solidFill>
                  <a:prstClr val="black"/>
                </a:solidFill>
              </a:rPr>
              <a:pPr>
                <a:defRPr/>
              </a:pPr>
              <a:t>20</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Title slide"/>
          <p:cNvPicPr>
            <a:picLocks noChangeAspect="1" noChangeArrowheads="1"/>
          </p:cNvPicPr>
          <p:nvPr userDrawn="1"/>
        </p:nvPicPr>
        <p:blipFill>
          <a:blip r:embed="rId2" cstate="print"/>
          <a:srcRect/>
          <a:stretch>
            <a:fillRect/>
          </a:stretch>
        </p:blipFill>
        <p:spPr bwMode="auto">
          <a:xfrm>
            <a:off x="0" y="-4763"/>
            <a:ext cx="9145588" cy="6867526"/>
          </a:xfrm>
          <a:prstGeom prst="rect">
            <a:avLst/>
          </a:prstGeom>
          <a:noFill/>
          <a:ln w="9525">
            <a:noFill/>
            <a:miter lim="800000"/>
            <a:headEnd/>
            <a:tailEnd/>
          </a:ln>
        </p:spPr>
      </p:pic>
      <p:sp>
        <p:nvSpPr>
          <p:cNvPr id="2" name="Title 1"/>
          <p:cNvSpPr>
            <a:spLocks noGrp="1"/>
          </p:cNvSpPr>
          <p:nvPr>
            <p:ph type="ctrTitle"/>
          </p:nvPr>
        </p:nvSpPr>
        <p:spPr>
          <a:xfrm>
            <a:off x="685800" y="1571612"/>
            <a:ext cx="7772400" cy="1470025"/>
          </a:xfrm>
        </p:spPr>
        <p:txBody>
          <a:bodyPr/>
          <a:lstStyle>
            <a:lvl1pPr>
              <a:defRPr b="1">
                <a:solidFill>
                  <a:srgbClr val="C00000"/>
                </a:solidFill>
                <a:latin typeface="Segoe UI" pitchFamily="34" charset="0"/>
                <a:cs typeface="Segoe U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214686"/>
            <a:ext cx="6400800" cy="1752600"/>
          </a:xfrm>
        </p:spPr>
        <p:txBody>
          <a:bodyPr/>
          <a:lstStyle>
            <a:lvl1pPr marL="0" indent="0" algn="ctr">
              <a:buNone/>
              <a:defRPr>
                <a:latin typeface="Segoe UI" pitchFamily="34" charset="0"/>
                <a:cs typeface="Segoe U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BC5DA36-0B97-4D50-9743-BB91F49BF6DF}" type="slidenum">
              <a:rPr lang="en-GB"/>
              <a:pPr>
                <a:defRPr/>
              </a:pPr>
              <a:t>‹#›</a:t>
            </a:fld>
            <a:endParaRPr lang="en-GB"/>
          </a:p>
        </p:txBody>
      </p:sp>
    </p:spTree>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CD315B7-F97B-468D-BC68-EFC0DE4743C6}"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08885C8-A54E-4BD0-9F8D-39C66D9F1272}"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5F5A7BB-55CF-47E4-AB92-DD834714746D}"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8AC600D-6A77-456C-8F40-8F5479CB3E75}"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D82D3C01-E039-4716-9CB0-494912D3EC84}"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02951F3D-5FEB-40B9-903E-E1943BDE4F9A}"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DBEBE82-A620-4D5F-BCC8-5A5A03899FFA}"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FAF050A-A8CA-47A9-A7E8-DEA2BCAD451C}"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F16203E-E66A-4F9A-8867-422C301BBE5C}"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D906B1A-311C-4D6D-86A4-B8C6EC8AE3F5}" type="slidenum">
              <a:rPr lang="en-GB"/>
              <a:pPr>
                <a:defRPr/>
              </a:pPr>
              <a:t>‹#›</a:t>
            </a:fld>
            <a:endParaRPr lang="en-GB" dirty="0"/>
          </a:p>
        </p:txBody>
      </p:sp>
    </p:spTree>
  </p:cSld>
  <p:clrMapOvr>
    <a:masterClrMapping/>
  </p:clrMapOvr>
  <p:transition xmlns:p14="http://schemas.microsoft.com/office/powerpoint/2010/mai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021F3EB-79ED-4E3B-BF19-08548BFA161B}"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50EF060-C972-4C9E-9C0D-099E9A4EE79E}"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solidFill>
                  <a:srgbClr val="C00000"/>
                </a:solidFill>
                <a:effectLst>
                  <a:outerShdw blurRad="38100" dist="38100" dir="2700000" algn="tl">
                    <a:srgbClr val="000000">
                      <a:alpha val="43137"/>
                    </a:srgbClr>
                  </a:outerShdw>
                </a:effectLst>
                <a:latin typeface="+mn-lt"/>
                <a:cs typeface="Segoe U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mn-lt"/>
                <a:cs typeface="Segoe UI" pitchFamily="34" charset="0"/>
              </a:defRPr>
            </a:lvl1pPr>
            <a:lvl2pPr>
              <a:defRPr>
                <a:latin typeface="+mn-lt"/>
                <a:cs typeface="Segoe UI" pitchFamily="34" charset="0"/>
              </a:defRPr>
            </a:lvl2pPr>
            <a:lvl3pPr>
              <a:defRPr>
                <a:latin typeface="+mn-lt"/>
                <a:cs typeface="Segoe UI" pitchFamily="34" charset="0"/>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vl1pPr>
          </a:lstStyle>
          <a:p>
            <a:pPr>
              <a:defRPr/>
            </a:pPr>
            <a:fld id="{C9A580F7-3FC3-4CE7-938C-FA13116DB233}"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2897CEF-D3ED-4F26-A91A-B8E509C1B953}"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0FA0AB8-6166-4DF3-BBD9-DAAAA285772A}"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999556F-2B1E-448B-964D-3FEBEDF67E2D}"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241DCB31-BCB2-4BC0-AE92-D41ED21B31FB}"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0E9F082-10BB-4B4B-BA34-53A85B085741}"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19CBE8D-16ED-4F20-948E-008E743B186D}" type="datetimeFigureOut">
              <a:rPr lang="en-US"/>
              <a:pPr>
                <a:defRPr/>
              </a:pPr>
              <a:t>20/02/2012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E4D35EFE-657F-4CE7-BE46-474791041EC3}"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663F9AC5-D490-4113-BA1D-2659425A04C0}" type="datetimeFigureOut">
              <a:rPr lang="en-US"/>
              <a:pPr>
                <a:defRPr/>
              </a:pPr>
              <a:t>20/02/2012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4A35D2BD-D867-4BAC-B871-006EE7920782}"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8C65A1-0610-4B56-A55B-F47E691490D1}" type="datetimeFigureOut">
              <a:rPr lang="en-US"/>
              <a:pPr>
                <a:defRPr/>
              </a:pPr>
              <a:t>20/02/2012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0EF95575-5467-44C2-BC0B-D581D3F42329}"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ECD541-1AA3-48D0-B8B1-592CDE127C49}"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7D905EA-D9EE-4686-880C-F5D154E7E3A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1444F3-8473-4383-AE19-4BFD293EAE2C}"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5C55D50A-78B5-448A-B3E4-BCC24CECE0E4}"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957B08F-3454-43ED-9DD3-F7601091CD93}"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E0B6158-BE78-437A-9C51-DFFDB214BFE6}"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9CD246E-AF8B-4F52-B003-8F26962F277A}"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45A8C9A-4C2B-4568-A941-1440FDF9F886}"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81B52676-8E5D-4958-9815-289C5A9DBBB3}"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0220FA9-67FA-4905-8A07-FE6C26E804B8}" type="slidenum">
              <a:rPr lang="en-GB"/>
              <a:pPr>
                <a:defRPr/>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vl1pPr>
          </a:lstStyle>
          <a:p>
            <a:pPr>
              <a:defRPr/>
            </a:pPr>
            <a:fld id="{DD8F1CBE-3D30-4BEE-B0A0-DEE74C03C092}"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EE23D16-0109-4D5F-9D96-C90675F34EE1}" type="slidenum">
              <a:rPr lang="en-GB"/>
              <a:pPr>
                <a:defRPr/>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AEB743C-97B0-4A00-A7F7-C26BD52EDA57}"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6B2A9C6-AE92-4597-9B46-C1997FDC13F5}" type="slidenum">
              <a:rPr lang="en-GB"/>
              <a:pPr>
                <a:defRPr/>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A0F0C724-24DC-4030-B962-486A8F9F75D1}"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B339F23-935E-4488-86BE-E8160F0A2298}" type="slidenum">
              <a:rPr lang="en-GB"/>
              <a:pPr>
                <a:defRPr/>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5F6EDED-7D43-4148-9E59-0FFAA9906403}" type="datetimeFigureOut">
              <a:rPr lang="en-US"/>
              <a:pPr>
                <a:defRPr/>
              </a:pPr>
              <a:t>20/02/2012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7712BBB4-99A7-4FF9-B2C6-143C79C36613}" type="slidenum">
              <a:rPr lang="en-GB"/>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0B3A17BF-B030-44A3-A195-71535DF178C5}" type="datetimeFigureOut">
              <a:rPr lang="en-US"/>
              <a:pPr>
                <a:defRPr/>
              </a:pPr>
              <a:t>20/02/2012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5596D0C-5293-4B59-8CE9-FE390C0D07B7}" type="slidenum">
              <a:rPr lang="en-GB"/>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C100370-ED27-4131-91F0-09DA46660D09}" type="datetimeFigureOut">
              <a:rPr lang="en-US"/>
              <a:pPr>
                <a:defRPr/>
              </a:pPr>
              <a:t>20/02/2012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0788A50-575C-429F-B284-2DB288EC5C35}"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FC715F-D1CA-446A-BB06-F981F7EE4B98}"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512A25-5B72-4469-A850-251F004E2268}" type="slidenum">
              <a:rPr lang="en-GB"/>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A466A1D-9E37-430E-B38F-58436B7EF39F}" type="datetimeFigureOut">
              <a:rPr lang="en-US"/>
              <a:pPr>
                <a:defRPr/>
              </a:pPr>
              <a:t>20/02/2012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4E0099B-51EF-4034-BE42-5BDEF50E525E}" type="slidenum">
              <a:rPr lang="en-GB"/>
              <a:pPr>
                <a:defRPr/>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3325A0F-4FE9-48B0-8018-3F52230C63F9}"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74CF064-4AD9-4A31-9241-F55D9EDA9C32}" type="slidenum">
              <a:rPr lang="en-GB"/>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ED3C9DC-BD53-491B-AE86-59D99347851B}" type="datetimeFigureOut">
              <a:rPr lang="en-US"/>
              <a:pPr>
                <a:defRPr/>
              </a:pPr>
              <a:t>20/02/2012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E12F0AD-D64E-4E17-84AB-934ED21FA6E3}"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3.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Title slide"/>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3500438" y="621506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08FF900-3D3F-490B-800C-E3F32D42A18B}"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63"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ransition xmlns:p14="http://schemas.microsoft.com/office/powerpoint/2010/main" spd="med">
    <p:wipe dir="r"/>
  </p:transition>
  <p:txStyles>
    <p:titleStyle>
      <a:lvl1pPr algn="l" rtl="0" eaLnBrk="0" fontAlgn="base" hangingPunct="0">
        <a:spcBef>
          <a:spcPct val="0"/>
        </a:spcBef>
        <a:spcAft>
          <a:spcPct val="0"/>
        </a:spcAft>
        <a:defRPr sz="4400">
          <a:solidFill>
            <a:srgbClr val="FF0000"/>
          </a:solidFill>
          <a:latin typeface="+mj-lt"/>
          <a:ea typeface="+mj-ea"/>
          <a:cs typeface="+mj-cs"/>
        </a:defRPr>
      </a:lvl1pPr>
      <a:lvl2pPr algn="l" rtl="0" eaLnBrk="0" fontAlgn="base" hangingPunct="0">
        <a:spcBef>
          <a:spcPct val="0"/>
        </a:spcBef>
        <a:spcAft>
          <a:spcPct val="0"/>
        </a:spcAft>
        <a:defRPr sz="4400">
          <a:solidFill>
            <a:srgbClr val="FF0000"/>
          </a:solidFill>
          <a:latin typeface="Arial" charset="0"/>
        </a:defRPr>
      </a:lvl2pPr>
      <a:lvl3pPr algn="l" rtl="0" eaLnBrk="0" fontAlgn="base" hangingPunct="0">
        <a:spcBef>
          <a:spcPct val="0"/>
        </a:spcBef>
        <a:spcAft>
          <a:spcPct val="0"/>
        </a:spcAft>
        <a:defRPr sz="4400">
          <a:solidFill>
            <a:srgbClr val="FF0000"/>
          </a:solidFill>
          <a:latin typeface="Arial" charset="0"/>
        </a:defRPr>
      </a:lvl3pPr>
      <a:lvl4pPr algn="l" rtl="0" eaLnBrk="0" fontAlgn="base" hangingPunct="0">
        <a:spcBef>
          <a:spcPct val="0"/>
        </a:spcBef>
        <a:spcAft>
          <a:spcPct val="0"/>
        </a:spcAft>
        <a:defRPr sz="4400">
          <a:solidFill>
            <a:srgbClr val="FF0000"/>
          </a:solidFill>
          <a:latin typeface="Arial" charset="0"/>
        </a:defRPr>
      </a:lvl4pPr>
      <a:lvl5pPr algn="l" rtl="0" eaLnBrk="0" fontAlgn="base" hangingPunct="0">
        <a:spcBef>
          <a:spcPct val="0"/>
        </a:spcBef>
        <a:spcAft>
          <a:spcPct val="0"/>
        </a:spcAft>
        <a:defRPr sz="4400">
          <a:solidFill>
            <a:srgbClr val="FF0000"/>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5" descr="General"/>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2051"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052"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F05C62-3961-4283-B38F-F5A0905A345D}" type="datetimeFigureOut">
              <a:rPr lang="en-US"/>
              <a:pPr>
                <a:defRPr/>
              </a:pPr>
              <a:t>20/02/2012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33C52C-8164-4E5F-A912-CF4485CC0B62}"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rtl="0" eaLnBrk="0" fontAlgn="base" hangingPunct="0">
        <a:spcBef>
          <a:spcPct val="0"/>
        </a:spcBef>
        <a:spcAft>
          <a:spcPct val="0"/>
        </a:spcAft>
        <a:defRPr sz="4400" kern="1200">
          <a:solidFill>
            <a:srgbClr val="FF0000"/>
          </a:solidFill>
          <a:latin typeface="Arial" pitchFamily="34" charset="0"/>
          <a:ea typeface="+mj-ea"/>
          <a:cs typeface="Arial" pitchFamily="34" charset="0"/>
        </a:defRPr>
      </a:lvl1pPr>
      <a:lvl2pPr algn="l" rtl="0" eaLnBrk="0" fontAlgn="base" hangingPunct="0">
        <a:spcBef>
          <a:spcPct val="0"/>
        </a:spcBef>
        <a:spcAft>
          <a:spcPct val="0"/>
        </a:spcAft>
        <a:defRPr sz="4400">
          <a:solidFill>
            <a:srgbClr val="FF0000"/>
          </a:solidFill>
          <a:latin typeface="Arial" charset="0"/>
          <a:cs typeface="Arial" charset="0"/>
        </a:defRPr>
      </a:lvl2pPr>
      <a:lvl3pPr algn="l" rtl="0" eaLnBrk="0" fontAlgn="base" hangingPunct="0">
        <a:spcBef>
          <a:spcPct val="0"/>
        </a:spcBef>
        <a:spcAft>
          <a:spcPct val="0"/>
        </a:spcAft>
        <a:defRPr sz="4400">
          <a:solidFill>
            <a:srgbClr val="FF0000"/>
          </a:solidFill>
          <a:latin typeface="Arial" charset="0"/>
          <a:cs typeface="Arial" charset="0"/>
        </a:defRPr>
      </a:lvl3pPr>
      <a:lvl4pPr algn="l" rtl="0" eaLnBrk="0" fontAlgn="base" hangingPunct="0">
        <a:spcBef>
          <a:spcPct val="0"/>
        </a:spcBef>
        <a:spcAft>
          <a:spcPct val="0"/>
        </a:spcAft>
        <a:defRPr sz="4400">
          <a:solidFill>
            <a:srgbClr val="FF0000"/>
          </a:solidFill>
          <a:latin typeface="Arial" charset="0"/>
          <a:cs typeface="Arial" charset="0"/>
        </a:defRPr>
      </a:lvl4pPr>
      <a:lvl5pPr algn="l" rtl="0" eaLnBrk="0" fontAlgn="base" hangingPunct="0">
        <a:spcBef>
          <a:spcPct val="0"/>
        </a:spcBef>
        <a:spcAft>
          <a:spcPct val="0"/>
        </a:spcAft>
        <a:defRPr sz="4400">
          <a:solidFill>
            <a:srgbClr val="FF0000"/>
          </a:solidFill>
          <a:latin typeface="Arial" charset="0"/>
          <a:cs typeface="Arial" charset="0"/>
        </a:defRPr>
      </a:lvl5pPr>
      <a:lvl6pPr marL="457200" algn="l" rtl="0" fontAlgn="base">
        <a:spcBef>
          <a:spcPct val="0"/>
        </a:spcBef>
        <a:spcAft>
          <a:spcPct val="0"/>
        </a:spcAft>
        <a:defRPr sz="4400">
          <a:solidFill>
            <a:srgbClr val="FF0000"/>
          </a:solidFill>
          <a:latin typeface="Arial" charset="0"/>
          <a:cs typeface="Arial" charset="0"/>
        </a:defRPr>
      </a:lvl6pPr>
      <a:lvl7pPr marL="914400" algn="l" rtl="0" fontAlgn="base">
        <a:spcBef>
          <a:spcPct val="0"/>
        </a:spcBef>
        <a:spcAft>
          <a:spcPct val="0"/>
        </a:spcAft>
        <a:defRPr sz="4400">
          <a:solidFill>
            <a:srgbClr val="FF0000"/>
          </a:solidFill>
          <a:latin typeface="Arial" charset="0"/>
          <a:cs typeface="Arial" charset="0"/>
        </a:defRPr>
      </a:lvl7pPr>
      <a:lvl8pPr marL="1371600" algn="l" rtl="0" fontAlgn="base">
        <a:spcBef>
          <a:spcPct val="0"/>
        </a:spcBef>
        <a:spcAft>
          <a:spcPct val="0"/>
        </a:spcAft>
        <a:defRPr sz="4400">
          <a:solidFill>
            <a:srgbClr val="FF0000"/>
          </a:solidFill>
          <a:latin typeface="Arial" charset="0"/>
          <a:cs typeface="Arial" charset="0"/>
        </a:defRPr>
      </a:lvl8pPr>
      <a:lvl9pPr marL="1828800" algn="l" rtl="0" fontAlgn="base">
        <a:spcBef>
          <a:spcPct val="0"/>
        </a:spcBef>
        <a:spcAft>
          <a:spcPct val="0"/>
        </a:spcAft>
        <a:defRPr sz="4400">
          <a:solidFill>
            <a:srgbClr val="FF0000"/>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9" descr="General 2"/>
          <p:cNvPicPr>
            <a:picLocks noChangeAspect="1" noChangeArrowheads="1"/>
          </p:cNvPicPr>
          <p:nvPr userDrawn="1"/>
        </p:nvPicPr>
        <p:blipFill>
          <a:blip r:embed="rId13" cstate="print"/>
          <a:srcRect/>
          <a:stretch>
            <a:fillRect/>
          </a:stretch>
        </p:blipFill>
        <p:spPr bwMode="auto">
          <a:xfrm>
            <a:off x="0" y="-4763"/>
            <a:ext cx="9145588" cy="6867526"/>
          </a:xfrm>
          <a:prstGeom prst="rect">
            <a:avLst/>
          </a:prstGeom>
          <a:noFill/>
          <a:ln w="9525">
            <a:noFill/>
            <a:miter lim="800000"/>
            <a:headEnd/>
            <a:tailEnd/>
          </a:ln>
        </p:spPr>
      </p:pic>
      <p:sp>
        <p:nvSpPr>
          <p:cNvPr id="3075"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3076"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C9A3CFC-5B2C-43EA-BD64-B5F3217A460E}" type="datetimeFigureOut">
              <a:rPr lang="en-US"/>
              <a:pPr>
                <a:defRPr/>
              </a:pPr>
              <a:t>20/02/2012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1D9B6C4-22FF-4A19-B4F7-A44AC9D087F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0" fontAlgn="base" hangingPunct="0">
        <a:spcBef>
          <a:spcPct val="0"/>
        </a:spcBef>
        <a:spcAft>
          <a:spcPct val="0"/>
        </a:spcAft>
        <a:defRPr sz="4400" kern="1200">
          <a:solidFill>
            <a:srgbClr val="FF0000"/>
          </a:solidFill>
          <a:latin typeface="Arial" pitchFamily="34" charset="0"/>
          <a:ea typeface="+mj-ea"/>
          <a:cs typeface="Arial" pitchFamily="34" charset="0"/>
        </a:defRPr>
      </a:lvl1pPr>
      <a:lvl2pPr algn="l" rtl="0" eaLnBrk="0" fontAlgn="base" hangingPunct="0">
        <a:spcBef>
          <a:spcPct val="0"/>
        </a:spcBef>
        <a:spcAft>
          <a:spcPct val="0"/>
        </a:spcAft>
        <a:defRPr sz="4400">
          <a:solidFill>
            <a:srgbClr val="FF0000"/>
          </a:solidFill>
          <a:latin typeface="Arial" charset="0"/>
          <a:cs typeface="Arial" charset="0"/>
        </a:defRPr>
      </a:lvl2pPr>
      <a:lvl3pPr algn="l" rtl="0" eaLnBrk="0" fontAlgn="base" hangingPunct="0">
        <a:spcBef>
          <a:spcPct val="0"/>
        </a:spcBef>
        <a:spcAft>
          <a:spcPct val="0"/>
        </a:spcAft>
        <a:defRPr sz="4400">
          <a:solidFill>
            <a:srgbClr val="FF0000"/>
          </a:solidFill>
          <a:latin typeface="Arial" charset="0"/>
          <a:cs typeface="Arial" charset="0"/>
        </a:defRPr>
      </a:lvl3pPr>
      <a:lvl4pPr algn="l" rtl="0" eaLnBrk="0" fontAlgn="base" hangingPunct="0">
        <a:spcBef>
          <a:spcPct val="0"/>
        </a:spcBef>
        <a:spcAft>
          <a:spcPct val="0"/>
        </a:spcAft>
        <a:defRPr sz="4400">
          <a:solidFill>
            <a:srgbClr val="FF0000"/>
          </a:solidFill>
          <a:latin typeface="Arial" charset="0"/>
          <a:cs typeface="Arial" charset="0"/>
        </a:defRPr>
      </a:lvl4pPr>
      <a:lvl5pPr algn="l" rtl="0" eaLnBrk="0" fontAlgn="base" hangingPunct="0">
        <a:spcBef>
          <a:spcPct val="0"/>
        </a:spcBef>
        <a:spcAft>
          <a:spcPct val="0"/>
        </a:spcAft>
        <a:defRPr sz="4400">
          <a:solidFill>
            <a:srgbClr val="FF0000"/>
          </a:solidFill>
          <a:latin typeface="Arial" charset="0"/>
          <a:cs typeface="Arial" charset="0"/>
        </a:defRPr>
      </a:lvl5pPr>
      <a:lvl6pPr marL="457200" algn="l" rtl="0" fontAlgn="base">
        <a:spcBef>
          <a:spcPct val="0"/>
        </a:spcBef>
        <a:spcAft>
          <a:spcPct val="0"/>
        </a:spcAft>
        <a:defRPr sz="4400">
          <a:solidFill>
            <a:srgbClr val="FF0000"/>
          </a:solidFill>
          <a:latin typeface="Arial" charset="0"/>
          <a:cs typeface="Arial" charset="0"/>
        </a:defRPr>
      </a:lvl6pPr>
      <a:lvl7pPr marL="914400" algn="l" rtl="0" fontAlgn="base">
        <a:spcBef>
          <a:spcPct val="0"/>
        </a:spcBef>
        <a:spcAft>
          <a:spcPct val="0"/>
        </a:spcAft>
        <a:defRPr sz="4400">
          <a:solidFill>
            <a:srgbClr val="FF0000"/>
          </a:solidFill>
          <a:latin typeface="Arial" charset="0"/>
          <a:cs typeface="Arial" charset="0"/>
        </a:defRPr>
      </a:lvl7pPr>
      <a:lvl8pPr marL="1371600" algn="l" rtl="0" fontAlgn="base">
        <a:spcBef>
          <a:spcPct val="0"/>
        </a:spcBef>
        <a:spcAft>
          <a:spcPct val="0"/>
        </a:spcAft>
        <a:defRPr sz="4400">
          <a:solidFill>
            <a:srgbClr val="FF0000"/>
          </a:solidFill>
          <a:latin typeface="Arial" charset="0"/>
          <a:cs typeface="Arial" charset="0"/>
        </a:defRPr>
      </a:lvl8pPr>
      <a:lvl9pPr marL="1828800" algn="l" rtl="0" fontAlgn="base">
        <a:spcBef>
          <a:spcPct val="0"/>
        </a:spcBef>
        <a:spcAft>
          <a:spcPct val="0"/>
        </a:spcAft>
        <a:defRPr sz="4400">
          <a:solidFill>
            <a:srgbClr val="FF0000"/>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Paul.spencer@uwe.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4" Type="http://schemas.openxmlformats.org/officeDocument/2006/relationships/image" Target="../media/image5.wmf"/><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jpe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vitae.ac.uk/r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jpe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www1.uwe.ac.uk/research/postgraduateresearchstudy.aspx" TargetMode="External"/><Relationship Id="rId4" Type="http://schemas.openxmlformats.org/officeDocument/2006/relationships/hyperlink" Target="http://ps-spencer.posterous.com/" TargetMode="External"/><Relationship Id="rId5" Type="http://schemas.openxmlformats.org/officeDocument/2006/relationships/hyperlink" Target="http://www.vitae.ac.uk/" TargetMode="External"/><Relationship Id="rId6" Type="http://schemas.openxmlformats.org/officeDocument/2006/relationships/hyperlink" Target="http://www.phdcomics.com/" TargetMode="External"/><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571500"/>
            <a:ext cx="7886700" cy="2470150"/>
          </a:xfrm>
        </p:spPr>
        <p:txBody>
          <a:bodyPr/>
          <a:lstStyle/>
          <a:p>
            <a:pPr eaLnBrk="1" hangingPunct="1">
              <a:defRPr/>
            </a:pPr>
            <a:r>
              <a:rPr lang="en-GB" sz="3200" b="1" kern="1200" dirty="0" smtClean="0">
                <a:solidFill>
                  <a:srgbClr val="000000"/>
                </a:solidFill>
                <a:effectLst>
                  <a:outerShdw blurRad="38100" dist="38100" dir="2700000" algn="tl">
                    <a:srgbClr val="000000">
                      <a:alpha val="43137"/>
                    </a:srgbClr>
                  </a:outerShdw>
                </a:effectLst>
                <a:latin typeface="Calibri" pitchFamily="34" charset="0"/>
                <a:ea typeface="+mn-ea"/>
                <a:cs typeface="+mn-cs"/>
              </a:rPr>
              <a:t>UWE Bristol</a:t>
            </a:r>
            <a:r>
              <a:rPr lang="en-GB" sz="3200" b="1" kern="1200" dirty="0" smtClean="0">
                <a:solidFill>
                  <a:srgbClr val="000000"/>
                </a:solidFill>
                <a:latin typeface="Calibri" pitchFamily="34" charset="0"/>
                <a:ea typeface="+mn-ea"/>
                <a:cs typeface="+mn-cs"/>
              </a:rPr>
              <a:t/>
            </a:r>
            <a:br>
              <a:rPr lang="en-GB" sz="3200" b="1" kern="1200" dirty="0" smtClean="0">
                <a:solidFill>
                  <a:srgbClr val="000000"/>
                </a:solidFill>
                <a:latin typeface="Calibri" pitchFamily="34" charset="0"/>
                <a:ea typeface="+mn-ea"/>
                <a:cs typeface="+mn-cs"/>
              </a:rPr>
            </a:br>
            <a:r>
              <a:rPr lang="en-GB" sz="3200" b="1" kern="1200" dirty="0" smtClean="0">
                <a:solidFill>
                  <a:srgbClr val="000000"/>
                </a:solidFill>
                <a:latin typeface="Calibri" pitchFamily="34" charset="0"/>
                <a:ea typeface="+mn-ea"/>
                <a:cs typeface="+mn-cs"/>
              </a:rPr>
              <a:t/>
            </a:r>
            <a:br>
              <a:rPr lang="en-GB" sz="3200" b="1" kern="1200" dirty="0" smtClean="0">
                <a:solidFill>
                  <a:srgbClr val="000000"/>
                </a:solidFill>
                <a:latin typeface="Calibri" pitchFamily="34" charset="0"/>
                <a:ea typeface="+mn-ea"/>
                <a:cs typeface="+mn-cs"/>
              </a:rPr>
            </a:br>
            <a:r>
              <a:rPr lang="en-GB" sz="3600" dirty="0" smtClean="0">
                <a:effectLst>
                  <a:outerShdw blurRad="38100" dist="38100" dir="2700000" algn="tl">
                    <a:srgbClr val="000000">
                      <a:alpha val="43137"/>
                    </a:srgbClr>
                  </a:outerShdw>
                </a:effectLst>
                <a:latin typeface="Calibri" pitchFamily="34" charset="0"/>
              </a:rPr>
              <a:t>Researcher Skills Development</a:t>
            </a:r>
            <a:br>
              <a:rPr lang="en-GB" sz="3600" dirty="0" smtClean="0">
                <a:effectLst>
                  <a:outerShdw blurRad="38100" dist="38100" dir="2700000" algn="tl">
                    <a:srgbClr val="000000">
                      <a:alpha val="43137"/>
                    </a:srgbClr>
                  </a:outerShdw>
                </a:effectLst>
                <a:latin typeface="Calibri" pitchFamily="34" charset="0"/>
              </a:rPr>
            </a:br>
            <a:r>
              <a:rPr lang="en-GB" sz="3600" dirty="0" smtClean="0">
                <a:effectLst>
                  <a:outerShdw blurRad="38100" dist="38100" dir="2700000" algn="tl">
                    <a:srgbClr val="000000">
                      <a:alpha val="43137"/>
                    </a:srgbClr>
                  </a:outerShdw>
                </a:effectLst>
                <a:latin typeface="Calibri" pitchFamily="34" charset="0"/>
              </a:rPr>
              <a:t>An overview of support</a:t>
            </a:r>
            <a:endParaRPr lang="en-GB" sz="3600" dirty="0">
              <a:effectLst>
                <a:outerShdw blurRad="38100" dist="38100" dir="2700000" algn="tl">
                  <a:srgbClr val="000000">
                    <a:alpha val="43137"/>
                  </a:srgbClr>
                </a:outerShdw>
              </a:effectLst>
              <a:latin typeface="Calibri" pitchFamily="34" charset="0"/>
            </a:endParaRPr>
          </a:p>
        </p:txBody>
      </p:sp>
      <p:sp>
        <p:nvSpPr>
          <p:cNvPr id="3" name="Subtitle 2"/>
          <p:cNvSpPr>
            <a:spLocks noGrp="1"/>
          </p:cNvSpPr>
          <p:nvPr>
            <p:ph type="subTitle" idx="1"/>
          </p:nvPr>
        </p:nvSpPr>
        <p:spPr>
          <a:xfrm>
            <a:off x="571500" y="3071813"/>
            <a:ext cx="7200900" cy="1752600"/>
          </a:xfrm>
        </p:spPr>
        <p:txBody>
          <a:bodyPr/>
          <a:lstStyle/>
          <a:p>
            <a:pPr algn="l" eaLnBrk="1" hangingPunct="1">
              <a:spcBef>
                <a:spcPct val="0"/>
              </a:spcBef>
              <a:defRPr/>
            </a:pPr>
            <a:r>
              <a:rPr lang="en-GB" sz="2400" b="1" kern="1200" dirty="0" smtClean="0">
                <a:solidFill>
                  <a:srgbClr val="000000"/>
                </a:solidFill>
                <a:latin typeface="Calibri" pitchFamily="34" charset="0"/>
              </a:rPr>
              <a:t>Dr Paul Spencer</a:t>
            </a:r>
          </a:p>
          <a:p>
            <a:pPr algn="l" eaLnBrk="1" hangingPunct="1">
              <a:spcBef>
                <a:spcPct val="0"/>
              </a:spcBef>
              <a:defRPr/>
            </a:pPr>
            <a:r>
              <a:rPr lang="en-GB" sz="2400" b="1" kern="1200" dirty="0" smtClean="0">
                <a:solidFill>
                  <a:srgbClr val="000000"/>
                </a:solidFill>
                <a:latin typeface="Calibri" pitchFamily="34" charset="0"/>
              </a:rPr>
              <a:t>Researcher Skills Development Officer</a:t>
            </a:r>
          </a:p>
          <a:p>
            <a:pPr algn="l" eaLnBrk="1" hangingPunct="1">
              <a:spcBef>
                <a:spcPct val="0"/>
              </a:spcBef>
              <a:defRPr/>
            </a:pPr>
            <a:r>
              <a:rPr lang="en-GB" sz="2400" b="1" kern="1200" dirty="0" smtClean="0">
                <a:solidFill>
                  <a:srgbClr val="000000"/>
                </a:solidFill>
                <a:latin typeface="Calibri" pitchFamily="34" charset="0"/>
              </a:rPr>
              <a:t>UWE Graduate School</a:t>
            </a:r>
            <a:endParaRPr lang="en-GB" sz="2400" b="1" kern="1200" dirty="0" smtClean="0">
              <a:solidFill>
                <a:srgbClr val="000000"/>
              </a:solidFill>
              <a:latin typeface="Calibri" pitchFamily="34" charset="0"/>
            </a:endParaRPr>
          </a:p>
          <a:p>
            <a:pPr algn="l" eaLnBrk="1" hangingPunct="1">
              <a:spcBef>
                <a:spcPct val="0"/>
              </a:spcBef>
              <a:defRPr/>
            </a:pPr>
            <a:r>
              <a:rPr lang="en-GB" sz="2400" b="1" kern="1200" dirty="0" smtClean="0">
                <a:solidFill>
                  <a:srgbClr val="000000"/>
                </a:solidFill>
                <a:latin typeface="Calibri" pitchFamily="34" charset="0"/>
                <a:hlinkClick r:id="rId3"/>
              </a:rPr>
              <a:t>Paul.spencer@uwe.ac.uk</a:t>
            </a:r>
            <a:endParaRPr lang="en-GB" sz="2400" b="1" kern="1200" dirty="0" smtClean="0">
              <a:solidFill>
                <a:srgbClr val="000000"/>
              </a:solidFill>
              <a:latin typeface="Calibri" pitchFamily="34" charset="0"/>
            </a:endParaRPr>
          </a:p>
          <a:p>
            <a:pPr algn="l" eaLnBrk="1" hangingPunct="1">
              <a:spcBef>
                <a:spcPct val="0"/>
              </a:spcBef>
              <a:defRPr/>
            </a:pPr>
            <a:r>
              <a:rPr lang="en-GB" sz="2400" b="1" kern="1200" dirty="0" smtClean="0">
                <a:solidFill>
                  <a:srgbClr val="000000"/>
                </a:solidFill>
                <a:latin typeface="Calibri" pitchFamily="34" charset="0"/>
              </a:rPr>
              <a:t>0117 32 83974</a:t>
            </a:r>
          </a:p>
          <a:p>
            <a:pPr algn="l" eaLnBrk="1" hangingPunct="1">
              <a:spcBef>
                <a:spcPct val="0"/>
              </a:spcBef>
              <a:defRPr/>
            </a:pPr>
            <a:endParaRPr lang="en-US" sz="4000" b="1" kern="1200" dirty="0" smtClean="0">
              <a:solidFill>
                <a:srgbClr val="000000"/>
              </a:solidFill>
            </a:endParaRPr>
          </a:p>
          <a:p>
            <a:pPr>
              <a:defRPr/>
            </a:pPr>
            <a:endParaRPr lang="en-GB"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pPr eaLnBrk="1" hangingPunct="1"/>
            <a:r>
              <a:rPr lang="en-GB" sz="3600" dirty="0" smtClean="0">
                <a:latin typeface="+mn-lt"/>
              </a:rPr>
              <a:t>The Products of a Research Degree</a:t>
            </a:r>
          </a:p>
        </p:txBody>
      </p:sp>
      <p:grpSp>
        <p:nvGrpSpPr>
          <p:cNvPr id="5" name="Group 4"/>
          <p:cNvGrpSpPr>
            <a:grpSpLocks/>
          </p:cNvGrpSpPr>
          <p:nvPr/>
        </p:nvGrpSpPr>
        <p:grpSpPr bwMode="auto">
          <a:xfrm>
            <a:off x="611113" y="1916832"/>
            <a:ext cx="3525841" cy="3330576"/>
            <a:chOff x="385" y="1434"/>
            <a:chExt cx="2221" cy="2098"/>
          </a:xfrm>
        </p:grpSpPr>
        <p:pic>
          <p:nvPicPr>
            <p:cNvPr id="6" name="Picture 5" descr="bd05629_"/>
            <p:cNvPicPr>
              <a:picLocks noChangeAspect="1" noChangeArrowheads="1"/>
            </p:cNvPicPr>
            <p:nvPr/>
          </p:nvPicPr>
          <p:blipFill>
            <a:blip r:embed="rId3" cstate="print"/>
            <a:srcRect/>
            <a:stretch>
              <a:fillRect/>
            </a:stretch>
          </p:blipFill>
          <p:spPr bwMode="auto">
            <a:xfrm>
              <a:off x="476" y="1434"/>
              <a:ext cx="1543" cy="1192"/>
            </a:xfrm>
            <a:prstGeom prst="rect">
              <a:avLst/>
            </a:prstGeom>
            <a:noFill/>
            <a:ln w="9525">
              <a:noFill/>
              <a:miter lim="800000"/>
              <a:headEnd/>
              <a:tailEnd/>
            </a:ln>
          </p:spPr>
        </p:pic>
        <p:sp>
          <p:nvSpPr>
            <p:cNvPr id="7" name="Text Box 6"/>
            <p:cNvSpPr txBox="1">
              <a:spLocks noChangeArrowheads="1"/>
            </p:cNvSpPr>
            <p:nvPr/>
          </p:nvSpPr>
          <p:spPr bwMode="auto">
            <a:xfrm>
              <a:off x="385" y="2931"/>
              <a:ext cx="2221" cy="601"/>
            </a:xfrm>
            <a:prstGeom prst="rect">
              <a:avLst/>
            </a:prstGeom>
            <a:noFill/>
            <a:ln w="9525">
              <a:noFill/>
              <a:miter lim="800000"/>
              <a:headEnd/>
              <a:tailEnd/>
            </a:ln>
            <a:effectLst/>
          </p:spPr>
          <p:txBody>
            <a:bodyPr wrap="none">
              <a:spAutoFit/>
            </a:bodyPr>
            <a:lstStyle/>
            <a:p>
              <a:pP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rPr>
                <a:t>Written outputs</a:t>
              </a:r>
            </a:p>
            <a:p>
              <a:pP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rPr>
                <a:t>Thesis, papers, books?</a:t>
              </a:r>
              <a:endParaRPr lang="en-GB" sz="2800" b="1" dirty="0">
                <a:solidFill>
                  <a:schemeClr val="tx2"/>
                </a:solidFill>
                <a:effectLst>
                  <a:outerShdw blurRad="38100" dist="38100" dir="2700000" algn="tl">
                    <a:srgbClr val="C0C0C0"/>
                  </a:outerShdw>
                </a:effectLst>
                <a:latin typeface="+mn-lt"/>
                <a:ea typeface="ＭＳ Ｐゴシック" pitchFamily="1" charset="-128"/>
              </a:endParaRPr>
            </a:p>
          </p:txBody>
        </p:sp>
      </p:grpSp>
      <p:grpSp>
        <p:nvGrpSpPr>
          <p:cNvPr id="8" name="Group 7"/>
          <p:cNvGrpSpPr>
            <a:grpSpLocks/>
          </p:cNvGrpSpPr>
          <p:nvPr/>
        </p:nvGrpSpPr>
        <p:grpSpPr bwMode="auto">
          <a:xfrm>
            <a:off x="4932049" y="1556792"/>
            <a:ext cx="3081342" cy="3690936"/>
            <a:chOff x="3152" y="1207"/>
            <a:chExt cx="1941" cy="2325"/>
          </a:xfrm>
        </p:grpSpPr>
        <p:pic>
          <p:nvPicPr>
            <p:cNvPr id="9" name="Picture 8" descr="j0363242"/>
            <p:cNvPicPr>
              <a:picLocks noChangeAspect="1" noChangeArrowheads="1"/>
            </p:cNvPicPr>
            <p:nvPr/>
          </p:nvPicPr>
          <p:blipFill>
            <a:blip r:embed="rId4" cstate="print"/>
            <a:srcRect/>
            <a:stretch>
              <a:fillRect/>
            </a:stretch>
          </p:blipFill>
          <p:spPr bwMode="auto">
            <a:xfrm>
              <a:off x="3334" y="1207"/>
              <a:ext cx="1352" cy="1633"/>
            </a:xfrm>
            <a:prstGeom prst="rect">
              <a:avLst/>
            </a:prstGeom>
            <a:noFill/>
            <a:ln w="9525">
              <a:noFill/>
              <a:miter lim="800000"/>
              <a:headEnd/>
              <a:tailEnd/>
            </a:ln>
          </p:spPr>
        </p:pic>
        <p:sp>
          <p:nvSpPr>
            <p:cNvPr id="10" name="Text Box 9"/>
            <p:cNvSpPr txBox="1">
              <a:spLocks noChangeArrowheads="1"/>
            </p:cNvSpPr>
            <p:nvPr/>
          </p:nvSpPr>
          <p:spPr bwMode="auto">
            <a:xfrm>
              <a:off x="3152" y="2931"/>
              <a:ext cx="1941" cy="601"/>
            </a:xfrm>
            <a:prstGeom prst="rect">
              <a:avLst/>
            </a:prstGeom>
            <a:noFill/>
            <a:ln w="9525">
              <a:noFill/>
              <a:miter lim="800000"/>
              <a:headEnd/>
              <a:tailEnd/>
            </a:ln>
            <a:effectLst/>
          </p:spPr>
          <p:txBody>
            <a:bodyPr wrap="none">
              <a:spAutoFit/>
            </a:bodyPr>
            <a:lstStyle/>
            <a:p>
              <a:pP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rPr>
                <a:t>A researcher with a</a:t>
              </a:r>
            </a:p>
            <a:p>
              <a:pP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rPr>
                <a:t>set of skills</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latin typeface="+mj-lt"/>
              </a:rPr>
              <a:t>Why the emphasis on skills?</a:t>
            </a:r>
            <a:endParaRPr lang="en-GB" sz="4400" dirty="0">
              <a:latin typeface="+mj-lt"/>
            </a:endParaRPr>
          </a:p>
        </p:txBody>
      </p:sp>
      <p:sp>
        <p:nvSpPr>
          <p:cNvPr id="3" name="Content Placeholder 2"/>
          <p:cNvSpPr>
            <a:spLocks noGrp="1"/>
          </p:cNvSpPr>
          <p:nvPr>
            <p:ph idx="1"/>
          </p:nvPr>
        </p:nvSpPr>
        <p:spPr>
          <a:xfrm>
            <a:off x="457200" y="1600200"/>
            <a:ext cx="8435280" cy="4525963"/>
          </a:xfrm>
        </p:spPr>
        <p:txBody>
          <a:bodyPr/>
          <a:lstStyle/>
          <a:p>
            <a:pPr>
              <a:buNone/>
            </a:pPr>
            <a:r>
              <a:rPr lang="en-GB" dirty="0" smtClean="0">
                <a:solidFill>
                  <a:schemeClr val="tx2"/>
                </a:solidFill>
              </a:rPr>
              <a:t>	</a:t>
            </a:r>
            <a:r>
              <a:rPr lang="en-GB" b="1" dirty="0" smtClean="0">
                <a:solidFill>
                  <a:schemeClr val="tx2"/>
                </a:solidFill>
                <a:effectLst>
                  <a:outerShdw blurRad="38100" dist="38100" dir="2700000" algn="tl">
                    <a:srgbClr val="000000">
                      <a:alpha val="43137"/>
                    </a:srgbClr>
                  </a:outerShdw>
                </a:effectLst>
                <a:latin typeface="+mn-lt"/>
              </a:rPr>
              <a:t>“</a:t>
            </a:r>
            <a:r>
              <a:rPr lang="en-GB" b="1" i="1" dirty="0" smtClean="0">
                <a:solidFill>
                  <a:schemeClr val="tx2"/>
                </a:solidFill>
                <a:effectLst>
                  <a:outerShdw blurRad="38100" dist="38100" dir="2700000" algn="tl">
                    <a:srgbClr val="000000">
                      <a:alpha val="43137"/>
                    </a:srgbClr>
                  </a:outerShdw>
                </a:effectLst>
                <a:latin typeface="+mn-lt"/>
              </a:rPr>
              <a:t>There should be additional training for PhD students and postdoctoral researchers, mainly in transferable skills, equivalent of two weeks per year”</a:t>
            </a:r>
          </a:p>
          <a:p>
            <a:pPr>
              <a:buNone/>
            </a:pPr>
            <a:r>
              <a:rPr lang="en-GB" dirty="0" smtClean="0">
                <a:solidFill>
                  <a:schemeClr val="tx2"/>
                </a:solidFill>
              </a:rPr>
              <a:t>	</a:t>
            </a:r>
            <a:r>
              <a:rPr lang="en-GB" dirty="0" smtClean="0">
                <a:solidFill>
                  <a:schemeClr val="tx2"/>
                </a:solidFill>
                <a:latin typeface="+mn-lt"/>
              </a:rPr>
              <a:t>– Sir Gareth </a:t>
            </a:r>
            <a:r>
              <a:rPr lang="en-GB" dirty="0" smtClean="0">
                <a:solidFill>
                  <a:schemeClr val="tx2"/>
                </a:solidFill>
              </a:rPr>
              <a:t>Roberts </a:t>
            </a:r>
            <a:r>
              <a:rPr lang="en-GB" sz="2000" dirty="0" smtClean="0">
                <a:solidFill>
                  <a:schemeClr val="tx2"/>
                </a:solidFill>
              </a:rPr>
              <a:t>(b. 1940; d. 2007 )</a:t>
            </a:r>
            <a:endParaRPr lang="en-GB" dirty="0" smtClean="0">
              <a:solidFill>
                <a:schemeClr val="tx2"/>
              </a:solidFill>
              <a:latin typeface="+mn-lt"/>
            </a:endParaRPr>
          </a:p>
          <a:p>
            <a:pPr>
              <a:buNone/>
            </a:pPr>
            <a:r>
              <a:rPr lang="en-GB" sz="2800" b="1" dirty="0" smtClean="0">
                <a:solidFill>
                  <a:schemeClr val="tx2"/>
                </a:solidFill>
                <a:latin typeface="+mn-lt"/>
              </a:rPr>
              <a:t>“SET for Success” </a:t>
            </a:r>
            <a:r>
              <a:rPr lang="en-GB" sz="2800" dirty="0" smtClean="0">
                <a:solidFill>
                  <a:schemeClr val="tx2"/>
                </a:solidFill>
                <a:latin typeface="+mn-lt"/>
              </a:rPr>
              <a:t>(2002)- A report to </a:t>
            </a:r>
            <a:r>
              <a:rPr lang="en-GB" sz="2800" dirty="0" err="1" smtClean="0">
                <a:solidFill>
                  <a:schemeClr val="tx2"/>
                </a:solidFill>
                <a:latin typeface="+mn-lt"/>
              </a:rPr>
              <a:t>Gov’t</a:t>
            </a:r>
            <a:r>
              <a:rPr lang="en-GB" sz="2800" dirty="0" smtClean="0">
                <a:solidFill>
                  <a:schemeClr val="tx2"/>
                </a:solidFill>
                <a:latin typeface="+mn-lt"/>
              </a:rPr>
              <a:t> on the supply of educated talent to the UK economy</a:t>
            </a:r>
            <a:endParaRPr lang="en-GB" sz="2800" dirty="0">
              <a:solidFill>
                <a:schemeClr val="tx2"/>
              </a:solidFill>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mn-lt"/>
              </a:rPr>
              <a:t>What are these skills?</a:t>
            </a:r>
            <a:endParaRPr lang="en-GB" dirty="0">
              <a:latin typeface="+mn-lt"/>
            </a:endParaRPr>
          </a:p>
        </p:txBody>
      </p:sp>
      <p:grpSp>
        <p:nvGrpSpPr>
          <p:cNvPr id="13" name="Group 16"/>
          <p:cNvGrpSpPr>
            <a:grpSpLocks/>
          </p:cNvGrpSpPr>
          <p:nvPr/>
        </p:nvGrpSpPr>
        <p:grpSpPr bwMode="auto">
          <a:xfrm>
            <a:off x="827584" y="1484784"/>
            <a:ext cx="7391422" cy="1662822"/>
            <a:chOff x="249" y="981"/>
            <a:chExt cx="5223" cy="1175"/>
          </a:xfrm>
        </p:grpSpPr>
        <p:grpSp>
          <p:nvGrpSpPr>
            <p:cNvPr id="14" name="Group 15"/>
            <p:cNvGrpSpPr>
              <a:grpSpLocks/>
            </p:cNvGrpSpPr>
            <p:nvPr/>
          </p:nvGrpSpPr>
          <p:grpSpPr bwMode="auto">
            <a:xfrm>
              <a:off x="249" y="981"/>
              <a:ext cx="5223" cy="1175"/>
              <a:chOff x="249" y="981"/>
              <a:chExt cx="5223" cy="1175"/>
            </a:xfrm>
          </p:grpSpPr>
          <p:pic>
            <p:nvPicPr>
              <p:cNvPr id="16" name="Picture 6" descr="ahrc_logo"/>
              <p:cNvPicPr>
                <a:picLocks noChangeAspect="1" noChangeArrowheads="1"/>
              </p:cNvPicPr>
              <p:nvPr/>
            </p:nvPicPr>
            <p:blipFill>
              <a:blip r:embed="rId3" cstate="print"/>
              <a:srcRect/>
              <a:stretch>
                <a:fillRect/>
              </a:stretch>
            </p:blipFill>
            <p:spPr bwMode="auto">
              <a:xfrm>
                <a:off x="249" y="1026"/>
                <a:ext cx="1397" cy="325"/>
              </a:xfrm>
              <a:prstGeom prst="rect">
                <a:avLst/>
              </a:prstGeom>
              <a:noFill/>
              <a:ln w="9525">
                <a:noFill/>
                <a:miter lim="800000"/>
                <a:headEnd/>
                <a:tailEnd/>
              </a:ln>
            </p:spPr>
          </p:pic>
          <p:pic>
            <p:nvPicPr>
              <p:cNvPr id="17" name="Picture 7" descr="bbsrc_logo"/>
              <p:cNvPicPr>
                <a:picLocks noChangeAspect="1" noChangeArrowheads="1"/>
              </p:cNvPicPr>
              <p:nvPr/>
            </p:nvPicPr>
            <p:blipFill>
              <a:blip r:embed="rId4" cstate="print"/>
              <a:srcRect/>
              <a:stretch>
                <a:fillRect/>
              </a:stretch>
            </p:blipFill>
            <p:spPr bwMode="auto">
              <a:xfrm>
                <a:off x="724" y="1537"/>
                <a:ext cx="841" cy="619"/>
              </a:xfrm>
              <a:prstGeom prst="rect">
                <a:avLst/>
              </a:prstGeom>
              <a:noFill/>
              <a:ln w="9525">
                <a:noFill/>
                <a:miter lim="800000"/>
                <a:headEnd/>
                <a:tailEnd/>
              </a:ln>
            </p:spPr>
          </p:pic>
          <p:pic>
            <p:nvPicPr>
              <p:cNvPr id="18" name="Picture 8" descr="epsrc_logo"/>
              <p:cNvPicPr>
                <a:picLocks noChangeAspect="1" noChangeArrowheads="1"/>
              </p:cNvPicPr>
              <p:nvPr/>
            </p:nvPicPr>
            <p:blipFill>
              <a:blip r:embed="rId5" cstate="print"/>
              <a:srcRect/>
              <a:stretch>
                <a:fillRect/>
              </a:stretch>
            </p:blipFill>
            <p:spPr bwMode="auto">
              <a:xfrm>
                <a:off x="1786" y="1026"/>
                <a:ext cx="1094" cy="391"/>
              </a:xfrm>
              <a:prstGeom prst="rect">
                <a:avLst/>
              </a:prstGeom>
              <a:noFill/>
              <a:ln w="9525">
                <a:noFill/>
                <a:miter lim="800000"/>
                <a:headEnd/>
                <a:tailEnd/>
              </a:ln>
            </p:spPr>
          </p:pic>
          <p:pic>
            <p:nvPicPr>
              <p:cNvPr id="19" name="Picture 9" descr="esrc_logo"/>
              <p:cNvPicPr>
                <a:picLocks noChangeAspect="1" noChangeArrowheads="1"/>
              </p:cNvPicPr>
              <p:nvPr/>
            </p:nvPicPr>
            <p:blipFill>
              <a:blip r:embed="rId6" cstate="print"/>
              <a:srcRect/>
              <a:stretch>
                <a:fillRect/>
              </a:stretch>
            </p:blipFill>
            <p:spPr bwMode="auto">
              <a:xfrm>
                <a:off x="2245" y="1633"/>
                <a:ext cx="590" cy="482"/>
              </a:xfrm>
              <a:prstGeom prst="rect">
                <a:avLst/>
              </a:prstGeom>
              <a:noFill/>
              <a:ln w="9525">
                <a:noFill/>
                <a:miter lim="800000"/>
                <a:headEnd/>
                <a:tailEnd/>
              </a:ln>
            </p:spPr>
          </p:pic>
          <p:pic>
            <p:nvPicPr>
              <p:cNvPr id="20" name="Picture 10" descr="img-logo-mrc"/>
              <p:cNvPicPr>
                <a:picLocks noChangeAspect="1" noChangeArrowheads="1"/>
              </p:cNvPicPr>
              <p:nvPr/>
            </p:nvPicPr>
            <p:blipFill>
              <a:blip r:embed="rId7" cstate="print"/>
              <a:srcRect/>
              <a:stretch>
                <a:fillRect/>
              </a:stretch>
            </p:blipFill>
            <p:spPr bwMode="auto">
              <a:xfrm>
                <a:off x="3334" y="981"/>
                <a:ext cx="810" cy="420"/>
              </a:xfrm>
              <a:prstGeom prst="rect">
                <a:avLst/>
              </a:prstGeom>
              <a:noFill/>
              <a:ln w="9525">
                <a:noFill/>
                <a:miter lim="800000"/>
                <a:headEnd/>
                <a:tailEnd/>
              </a:ln>
            </p:spPr>
          </p:pic>
          <p:pic>
            <p:nvPicPr>
              <p:cNvPr id="21" name="Picture 11" descr="nerc_logo"/>
              <p:cNvPicPr>
                <a:picLocks noChangeAspect="1" noChangeArrowheads="1"/>
              </p:cNvPicPr>
              <p:nvPr/>
            </p:nvPicPr>
            <p:blipFill>
              <a:blip r:embed="rId8" cstate="print"/>
              <a:srcRect/>
              <a:stretch>
                <a:fillRect/>
              </a:stretch>
            </p:blipFill>
            <p:spPr bwMode="auto">
              <a:xfrm>
                <a:off x="4468" y="981"/>
                <a:ext cx="1004" cy="321"/>
              </a:xfrm>
              <a:prstGeom prst="rect">
                <a:avLst/>
              </a:prstGeom>
              <a:noFill/>
              <a:ln w="9525">
                <a:noFill/>
                <a:miter lim="800000"/>
                <a:headEnd/>
                <a:tailEnd/>
              </a:ln>
            </p:spPr>
          </p:pic>
        </p:grpSp>
        <p:pic>
          <p:nvPicPr>
            <p:cNvPr id="15" name="Picture 14" descr="logo296"/>
            <p:cNvPicPr>
              <a:picLocks noChangeAspect="1" noChangeArrowheads="1"/>
            </p:cNvPicPr>
            <p:nvPr/>
          </p:nvPicPr>
          <p:blipFill>
            <a:blip r:embed="rId9" cstate="print"/>
            <a:srcRect/>
            <a:stretch>
              <a:fillRect/>
            </a:stretch>
          </p:blipFill>
          <p:spPr bwMode="auto">
            <a:xfrm>
              <a:off x="3516" y="1706"/>
              <a:ext cx="1632" cy="408"/>
            </a:xfrm>
            <a:prstGeom prst="rect">
              <a:avLst/>
            </a:prstGeom>
            <a:noFill/>
            <a:ln w="9525">
              <a:noFill/>
              <a:miter lim="800000"/>
              <a:headEnd/>
              <a:tailEnd/>
            </a:ln>
          </p:spPr>
        </p:pic>
      </p:grpSp>
      <p:sp>
        <p:nvSpPr>
          <p:cNvPr id="22" name="Rectangle 21"/>
          <p:cNvSpPr/>
          <p:nvPr/>
        </p:nvSpPr>
        <p:spPr>
          <a:xfrm>
            <a:off x="395536" y="3573016"/>
            <a:ext cx="8424936" cy="1815882"/>
          </a:xfrm>
          <a:prstGeom prst="rect">
            <a:avLst/>
          </a:prstGeom>
        </p:spPr>
        <p:txBody>
          <a:bodyPr wrap="square">
            <a:spAutoFit/>
          </a:bodyPr>
          <a:lstStyle/>
          <a:p>
            <a:pPr algn="ct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cs typeface="Segoe UI" pitchFamily="34" charset="0"/>
              </a:rPr>
              <a:t>UK Research Councils produced a </a:t>
            </a:r>
          </a:p>
          <a:p>
            <a:pPr algn="ctr" eaLnBrk="0" hangingPunct="0">
              <a:defRPr/>
            </a:pPr>
            <a:r>
              <a:rPr lang="en-GB" sz="2800" b="1" dirty="0" smtClean="0">
                <a:solidFill>
                  <a:schemeClr val="tx2"/>
                </a:solidFill>
                <a:effectLst>
                  <a:outerShdw blurRad="38100" dist="38100" dir="2700000" algn="tl">
                    <a:srgbClr val="C0C0C0"/>
                  </a:outerShdw>
                </a:effectLst>
                <a:latin typeface="+mn-lt"/>
                <a:ea typeface="ＭＳ Ｐゴシック" pitchFamily="1" charset="-128"/>
                <a:cs typeface="Segoe UI" pitchFamily="34" charset="0"/>
              </a:rPr>
              <a:t>“Joint </a:t>
            </a:r>
            <a:r>
              <a:rPr lang="en-GB" sz="2800" b="1" dirty="0">
                <a:solidFill>
                  <a:schemeClr val="tx2"/>
                </a:solidFill>
                <a:effectLst>
                  <a:outerShdw blurRad="38100" dist="38100" dir="2700000" algn="tl">
                    <a:srgbClr val="C0C0C0"/>
                  </a:outerShdw>
                </a:effectLst>
                <a:latin typeface="+mn-lt"/>
                <a:ea typeface="ＭＳ Ｐゴシック" pitchFamily="1" charset="-128"/>
                <a:cs typeface="Segoe UI" pitchFamily="34" charset="0"/>
              </a:rPr>
              <a:t>Statement on </a:t>
            </a:r>
            <a:r>
              <a:rPr lang="en-GB" sz="2800" b="1" dirty="0" smtClean="0">
                <a:solidFill>
                  <a:schemeClr val="tx2"/>
                </a:solidFill>
                <a:effectLst>
                  <a:outerShdw blurRad="38100" dist="38100" dir="2700000" algn="tl">
                    <a:srgbClr val="C0C0C0"/>
                  </a:outerShdw>
                </a:effectLst>
                <a:latin typeface="+mn-lt"/>
                <a:ea typeface="ＭＳ Ｐゴシック" pitchFamily="1" charset="-128"/>
                <a:cs typeface="Segoe UI" pitchFamily="34" charset="0"/>
              </a:rPr>
              <a:t>Skills” (2001) which described a range of competences that should be developed by the end of a research degree</a:t>
            </a:r>
            <a:endParaRPr lang="en-GB" sz="2800" b="1" dirty="0">
              <a:solidFill>
                <a:schemeClr val="tx2"/>
              </a:solidFill>
              <a:effectLst>
                <a:outerShdw blurRad="38100" dist="38100" dir="2700000" algn="tl">
                  <a:srgbClr val="C0C0C0"/>
                </a:outerShdw>
              </a:effectLst>
              <a:latin typeface="+mn-lt"/>
              <a:ea typeface="ＭＳ Ｐゴシック" pitchFamily="1" charset="-128"/>
              <a:cs typeface="Segoe U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Researcher Development Framework </a:t>
            </a:r>
            <a:endParaRPr lang="en-GB" dirty="0"/>
          </a:p>
        </p:txBody>
      </p:sp>
      <p:sp>
        <p:nvSpPr>
          <p:cNvPr id="3" name="Content Placeholder 2"/>
          <p:cNvSpPr>
            <a:spLocks noGrp="1"/>
          </p:cNvSpPr>
          <p:nvPr>
            <p:ph idx="1"/>
          </p:nvPr>
        </p:nvSpPr>
        <p:spPr>
          <a:xfrm>
            <a:off x="457200" y="1412776"/>
            <a:ext cx="8229600" cy="4525963"/>
          </a:xfrm>
        </p:spPr>
        <p:txBody>
          <a:bodyPr/>
          <a:lstStyle/>
          <a:p>
            <a:r>
              <a:rPr lang="en-GB" b="1" dirty="0" smtClean="0">
                <a:solidFill>
                  <a:schemeClr val="tx2"/>
                </a:solidFill>
              </a:rPr>
              <a:t>Launched in </a:t>
            </a:r>
            <a:r>
              <a:rPr lang="en-GB" b="1" dirty="0" smtClean="0">
                <a:solidFill>
                  <a:schemeClr val="tx2"/>
                </a:solidFill>
              </a:rPr>
              <a:t>2010</a:t>
            </a:r>
          </a:p>
          <a:p>
            <a:r>
              <a:rPr lang="en-GB" b="1" dirty="0" smtClean="0">
                <a:solidFill>
                  <a:schemeClr val="tx2"/>
                </a:solidFill>
              </a:rPr>
              <a:t>Development by Vitae in collaboration with Research Councils</a:t>
            </a:r>
          </a:p>
          <a:p>
            <a:r>
              <a:rPr lang="en-GB" b="1" dirty="0" smtClean="0">
                <a:solidFill>
                  <a:schemeClr val="tx2"/>
                </a:solidFill>
              </a:rPr>
              <a:t>Knowledge, behaviours &amp; attitudes of researchers across a range of experience</a:t>
            </a:r>
          </a:p>
          <a:p>
            <a:r>
              <a:rPr lang="en-GB" b="1" dirty="0" smtClean="0">
                <a:solidFill>
                  <a:schemeClr val="tx2"/>
                </a:solidFill>
              </a:rPr>
              <a:t>Supersedes the JSS</a:t>
            </a:r>
          </a:p>
          <a:p>
            <a:r>
              <a:rPr lang="en-GB" b="1" dirty="0" smtClean="0">
                <a:effectLst>
                  <a:outerShdw blurRad="38100" dist="38100" dir="2700000" algn="tl">
                    <a:srgbClr val="000000">
                      <a:alpha val="43137"/>
                    </a:srgbClr>
                  </a:outerShdw>
                </a:effectLst>
                <a:hlinkClick r:id="rId3"/>
              </a:rPr>
              <a:t>http://www.vitae.ac.uk/rdf</a:t>
            </a:r>
            <a:endParaRPr lang="en-GB" b="1" dirty="0">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RDS diagram.jpg"/>
          <p:cNvPicPr>
            <a:picLocks noGrp="1" noChangeAspect="1"/>
          </p:cNvPicPr>
          <p:nvPr>
            <p:ph idx="1"/>
          </p:nvPr>
        </p:nvPicPr>
        <p:blipFill>
          <a:blip r:embed="rId3" cstate="print"/>
          <a:stretch>
            <a:fillRect/>
          </a:stretch>
        </p:blipFill>
        <p:spPr>
          <a:xfrm>
            <a:off x="1259632" y="-27384"/>
            <a:ext cx="6408712" cy="6665061"/>
          </a:xfr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do </a:t>
            </a:r>
            <a:r>
              <a:rPr lang="en-GB" dirty="0" smtClean="0"/>
              <a:t>the Graduate School </a:t>
            </a:r>
            <a:r>
              <a:rPr lang="en-GB" dirty="0" smtClean="0"/>
              <a:t>fit in?</a:t>
            </a:r>
            <a:endParaRPr lang="en-GB" dirty="0"/>
          </a:p>
        </p:txBody>
      </p:sp>
      <p:sp>
        <p:nvSpPr>
          <p:cNvPr id="3" name="Content Placeholder 2"/>
          <p:cNvSpPr>
            <a:spLocks noGrp="1"/>
          </p:cNvSpPr>
          <p:nvPr>
            <p:ph idx="1"/>
          </p:nvPr>
        </p:nvSpPr>
        <p:spPr/>
        <p:txBody>
          <a:bodyPr/>
          <a:lstStyle/>
          <a:p>
            <a:r>
              <a:rPr lang="en-GB" sz="3400" b="1" dirty="0" smtClean="0">
                <a:solidFill>
                  <a:schemeClr val="tx2"/>
                </a:solidFill>
              </a:rPr>
              <a:t>Overarching admin support for PGR</a:t>
            </a:r>
            <a:endParaRPr lang="en-GB" sz="3400" b="1" dirty="0" smtClean="0">
              <a:solidFill>
                <a:schemeClr val="tx2"/>
              </a:solidFill>
            </a:endParaRPr>
          </a:p>
          <a:p>
            <a:r>
              <a:rPr lang="en-GB" sz="3400" b="1" dirty="0" smtClean="0">
                <a:solidFill>
                  <a:schemeClr val="tx2"/>
                </a:solidFill>
              </a:rPr>
              <a:t>Provides an institutional focus for PGR</a:t>
            </a:r>
            <a:endParaRPr lang="en-GB" sz="3400" b="1" dirty="0" smtClean="0">
              <a:solidFill>
                <a:schemeClr val="tx2"/>
              </a:solidFill>
            </a:endParaRPr>
          </a:p>
          <a:p>
            <a:r>
              <a:rPr lang="en-GB" sz="3400" b="1" dirty="0" smtClean="0">
                <a:solidFill>
                  <a:schemeClr val="tx2"/>
                </a:solidFill>
              </a:rPr>
              <a:t>Broad skills development programme</a:t>
            </a:r>
          </a:p>
          <a:p>
            <a:r>
              <a:rPr lang="en-GB" sz="3400" b="1" dirty="0" smtClean="0">
                <a:solidFill>
                  <a:schemeClr val="tx2"/>
                </a:solidFill>
              </a:rPr>
              <a:t>Emphasis on generic/transferable skills</a:t>
            </a:r>
          </a:p>
          <a:p>
            <a:r>
              <a:rPr lang="en-GB" sz="3400" b="1" dirty="0" smtClean="0">
                <a:solidFill>
                  <a:schemeClr val="tx2"/>
                </a:solidFill>
              </a:rPr>
              <a:t>Complement faculty student support</a:t>
            </a:r>
            <a:endParaRPr lang="en-GB" sz="3400" b="1" dirty="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Skills </a:t>
            </a:r>
            <a:r>
              <a:rPr lang="en-GB" sz="3600" dirty="0" smtClean="0"/>
              <a:t>Development Programme</a:t>
            </a:r>
            <a:endParaRPr lang="en-GB" sz="3600" dirty="0"/>
          </a:p>
        </p:txBody>
      </p:sp>
      <p:sp>
        <p:nvSpPr>
          <p:cNvPr id="3" name="Content Placeholder 2"/>
          <p:cNvSpPr>
            <a:spLocks noGrp="1"/>
          </p:cNvSpPr>
          <p:nvPr>
            <p:ph idx="1"/>
          </p:nvPr>
        </p:nvSpPr>
        <p:spPr>
          <a:xfrm>
            <a:off x="428596" y="1357298"/>
            <a:ext cx="8463884" cy="4525963"/>
          </a:xfrm>
        </p:spPr>
        <p:txBody>
          <a:bodyPr/>
          <a:lstStyle/>
          <a:p>
            <a:pPr>
              <a:buNone/>
            </a:pPr>
            <a:r>
              <a:rPr lang="en-GB" sz="2800" b="1" dirty="0" smtClean="0">
                <a:solidFill>
                  <a:srgbClr val="C00000"/>
                </a:solidFill>
                <a:effectLst>
                  <a:outerShdw blurRad="38100" dist="38100" dir="2700000" algn="tl">
                    <a:srgbClr val="000000">
                      <a:alpha val="43137"/>
                    </a:srgbClr>
                  </a:outerShdw>
                </a:effectLst>
              </a:rPr>
              <a:t>Practical/knowledge workshops for research degrees</a:t>
            </a:r>
          </a:p>
          <a:p>
            <a:r>
              <a:rPr lang="en-GB" sz="3400" b="1" dirty="0" smtClean="0">
                <a:solidFill>
                  <a:schemeClr val="tx2"/>
                </a:solidFill>
              </a:rPr>
              <a:t>The Beginners Guide to a Research Degree</a:t>
            </a:r>
          </a:p>
          <a:p>
            <a:r>
              <a:rPr lang="en-GB" sz="3400" b="1" dirty="0" smtClean="0">
                <a:solidFill>
                  <a:schemeClr val="tx2"/>
                </a:solidFill>
              </a:rPr>
              <a:t>The IT workshops (Microsoft Office)</a:t>
            </a:r>
          </a:p>
          <a:p>
            <a:r>
              <a:rPr lang="en-GB" sz="3400" b="1" dirty="0" smtClean="0">
                <a:solidFill>
                  <a:schemeClr val="tx2"/>
                </a:solidFill>
              </a:rPr>
              <a:t>The Progression Examination</a:t>
            </a:r>
          </a:p>
          <a:p>
            <a:r>
              <a:rPr lang="en-GB" sz="3400" b="1" dirty="0" smtClean="0">
                <a:solidFill>
                  <a:schemeClr val="tx2"/>
                </a:solidFill>
              </a:rPr>
              <a:t>Writing Up</a:t>
            </a:r>
          </a:p>
          <a:p>
            <a:r>
              <a:rPr lang="en-GB" sz="3400" b="1" dirty="0" smtClean="0">
                <a:solidFill>
                  <a:schemeClr val="tx2"/>
                </a:solidFill>
              </a:rPr>
              <a:t>Preparing for the Final Viva</a:t>
            </a:r>
          </a:p>
          <a:p>
            <a:pPr>
              <a:buNone/>
            </a:pPr>
            <a:endParaRPr lang="en-GB" sz="3000" b="1" dirty="0">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RBI Skills Development Programme</a:t>
            </a:r>
            <a:endParaRPr lang="en-GB" dirty="0"/>
          </a:p>
        </p:txBody>
      </p:sp>
      <p:sp>
        <p:nvSpPr>
          <p:cNvPr id="3" name="Content Placeholder 2"/>
          <p:cNvSpPr>
            <a:spLocks noGrp="1"/>
          </p:cNvSpPr>
          <p:nvPr>
            <p:ph idx="1"/>
          </p:nvPr>
        </p:nvSpPr>
        <p:spPr>
          <a:xfrm>
            <a:off x="457200" y="1214422"/>
            <a:ext cx="8229600" cy="4525963"/>
          </a:xfrm>
        </p:spPr>
        <p:txBody>
          <a:bodyPr/>
          <a:lstStyle/>
          <a:p>
            <a:pPr>
              <a:buNone/>
            </a:pPr>
            <a:r>
              <a:rPr lang="en-GB" b="1" dirty="0" smtClean="0">
                <a:solidFill>
                  <a:srgbClr val="C00000"/>
                </a:solidFill>
                <a:effectLst>
                  <a:outerShdw blurRad="38100" dist="38100" dir="2700000" algn="tl">
                    <a:srgbClr val="000000">
                      <a:alpha val="43137"/>
                    </a:srgbClr>
                  </a:outerShdw>
                </a:effectLst>
              </a:rPr>
              <a:t>Research skills (generic)</a:t>
            </a:r>
          </a:p>
          <a:p>
            <a:r>
              <a:rPr lang="en-GB" sz="3600" b="1" dirty="0" smtClean="0">
                <a:solidFill>
                  <a:schemeClr val="tx2"/>
                </a:solidFill>
              </a:rPr>
              <a:t>Getting Published</a:t>
            </a:r>
          </a:p>
          <a:p>
            <a:r>
              <a:rPr lang="en-GB" sz="3600" b="1" dirty="0" smtClean="0">
                <a:solidFill>
                  <a:schemeClr val="tx2"/>
                </a:solidFill>
              </a:rPr>
              <a:t>Research Conference Survival Guide</a:t>
            </a:r>
          </a:p>
          <a:p>
            <a:r>
              <a:rPr lang="en-GB" sz="3600" b="1" dirty="0" smtClean="0">
                <a:solidFill>
                  <a:schemeClr val="tx2"/>
                </a:solidFill>
              </a:rPr>
              <a:t>1st Steps to Small Group Teaching</a:t>
            </a:r>
          </a:p>
          <a:p>
            <a:r>
              <a:rPr lang="en-GB" sz="3600" b="1" dirty="0" smtClean="0">
                <a:solidFill>
                  <a:schemeClr val="tx2"/>
                </a:solidFill>
              </a:rPr>
              <a:t>How to win funds &amp; influence people</a:t>
            </a:r>
          </a:p>
          <a:p>
            <a:r>
              <a:rPr lang="en-GB" sz="3600" b="1" dirty="0" smtClean="0">
                <a:solidFill>
                  <a:schemeClr val="tx2"/>
                </a:solidFill>
              </a:rPr>
              <a:t>Research ethics</a:t>
            </a:r>
          </a:p>
          <a:p>
            <a:endParaRPr lang="en-GB"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RBI Skills Development Programme</a:t>
            </a:r>
            <a:endParaRPr lang="en-GB" dirty="0"/>
          </a:p>
        </p:txBody>
      </p:sp>
      <p:sp>
        <p:nvSpPr>
          <p:cNvPr id="3" name="Content Placeholder 2"/>
          <p:cNvSpPr>
            <a:spLocks noGrp="1"/>
          </p:cNvSpPr>
          <p:nvPr>
            <p:ph idx="1"/>
          </p:nvPr>
        </p:nvSpPr>
        <p:spPr>
          <a:xfrm>
            <a:off x="457200" y="1071546"/>
            <a:ext cx="8229600" cy="2686056"/>
          </a:xfrm>
        </p:spPr>
        <p:txBody>
          <a:bodyPr/>
          <a:lstStyle/>
          <a:p>
            <a:pPr>
              <a:buNone/>
            </a:pPr>
            <a:r>
              <a:rPr lang="en-GB" sz="2800" b="1" dirty="0" smtClean="0">
                <a:solidFill>
                  <a:srgbClr val="C00000"/>
                </a:solidFill>
                <a:effectLst>
                  <a:outerShdw blurRad="38100" dist="38100" dir="2700000" algn="tl">
                    <a:srgbClr val="000000">
                      <a:alpha val="43137"/>
                    </a:srgbClr>
                  </a:outerShdw>
                </a:effectLst>
              </a:rPr>
              <a:t>Transferable skills (the fun stuff?)</a:t>
            </a:r>
          </a:p>
          <a:p>
            <a:r>
              <a:rPr lang="en-GB" b="1" dirty="0" smtClean="0">
                <a:solidFill>
                  <a:schemeClr val="tx2"/>
                </a:solidFill>
              </a:rPr>
              <a:t>The Effective Researcher</a:t>
            </a:r>
          </a:p>
          <a:p>
            <a:r>
              <a:rPr lang="en-GB" b="1" dirty="0" smtClean="0">
                <a:solidFill>
                  <a:schemeClr val="tx2"/>
                </a:solidFill>
              </a:rPr>
              <a:t>The Effective Part Time Researcher</a:t>
            </a:r>
          </a:p>
          <a:p>
            <a:r>
              <a:rPr lang="en-GB" b="1" dirty="0" smtClean="0">
                <a:solidFill>
                  <a:schemeClr val="tx2"/>
                </a:solidFill>
              </a:rPr>
              <a:t>Art &amp; Science of Communication</a:t>
            </a:r>
            <a:endParaRPr lang="en-GB" b="1" dirty="0" smtClean="0">
              <a:solidFill>
                <a:schemeClr val="tx2"/>
              </a:solidFill>
            </a:endParaRPr>
          </a:p>
          <a:p>
            <a:r>
              <a:rPr lang="en-GB" b="1" dirty="0" smtClean="0">
                <a:solidFill>
                  <a:schemeClr val="tx2"/>
                </a:solidFill>
              </a:rPr>
              <a:t>Personal Skills Development Residential</a:t>
            </a:r>
          </a:p>
          <a:p>
            <a:endParaRPr lang="en-GB" dirty="0"/>
          </a:p>
        </p:txBody>
      </p:sp>
      <p:grpSp>
        <p:nvGrpSpPr>
          <p:cNvPr id="7" name="Group 6"/>
          <p:cNvGrpSpPr/>
          <p:nvPr/>
        </p:nvGrpSpPr>
        <p:grpSpPr>
          <a:xfrm>
            <a:off x="791517" y="4286256"/>
            <a:ext cx="7430267" cy="1714512"/>
            <a:chOff x="791517" y="3929066"/>
            <a:chExt cx="7430267" cy="1714512"/>
          </a:xfrm>
          <a:effectLst/>
        </p:grpSpPr>
        <p:pic>
          <p:nvPicPr>
            <p:cNvPr id="4" name="Picture 18" descr="Buckland7"/>
            <p:cNvPicPr>
              <a:picLocks noChangeAspect="1" noChangeArrowheads="1"/>
            </p:cNvPicPr>
            <p:nvPr/>
          </p:nvPicPr>
          <p:blipFill>
            <a:blip r:embed="rId3" cstate="print"/>
            <a:srcRect/>
            <a:stretch>
              <a:fillRect/>
            </a:stretch>
          </p:blipFill>
          <p:spPr bwMode="auto">
            <a:xfrm>
              <a:off x="791517" y="3929066"/>
              <a:ext cx="2280285" cy="17053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2"/>
            <p:cNvPicPr>
              <a:picLocks noChangeAspect="1" noChangeArrowheads="1"/>
            </p:cNvPicPr>
            <p:nvPr/>
          </p:nvPicPr>
          <p:blipFill>
            <a:blip r:embed="rId4" cstate="print"/>
            <a:srcRect/>
            <a:stretch>
              <a:fillRect/>
            </a:stretch>
          </p:blipFill>
          <p:spPr bwMode="auto">
            <a:xfrm>
              <a:off x="3071802" y="3929066"/>
              <a:ext cx="2578214"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DSC_0113.jpg"/>
            <p:cNvPicPr>
              <a:picLocks noChangeAspect="1"/>
            </p:cNvPicPr>
            <p:nvPr/>
          </p:nvPicPr>
          <p:blipFill>
            <a:blip r:embed="rId5" cstate="print"/>
            <a:stretch>
              <a:fillRect/>
            </a:stretch>
          </p:blipFill>
          <p:spPr>
            <a:xfrm>
              <a:off x="5643570" y="3929066"/>
              <a:ext cx="2578214"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130425"/>
            <a:ext cx="8496944" cy="1470025"/>
          </a:xfrm>
        </p:spPr>
        <p:txBody>
          <a:bodyPr/>
          <a:lstStyle/>
          <a:p>
            <a:r>
              <a:rPr lang="en-GB" sz="4000" b="1" dirty="0" smtClean="0">
                <a:effectLst>
                  <a:outerShdw blurRad="38100" dist="38100" dir="2700000" algn="tl">
                    <a:srgbClr val="000000">
                      <a:alpha val="43137"/>
                    </a:srgbClr>
                  </a:outerShdw>
                </a:effectLst>
              </a:rPr>
              <a:t>Hints &amp; tips for research students</a:t>
            </a:r>
            <a:endParaRPr lang="en-GB" sz="4000" b="1" dirty="0">
              <a:effectLst>
                <a:outerShdw blurRad="38100" dist="38100" dir="2700000" algn="tl">
                  <a:srgbClr val="000000">
                    <a:alpha val="43137"/>
                  </a:srgbClr>
                </a:outerShdw>
              </a:effectLst>
            </a:endParaRPr>
          </a:p>
        </p:txBody>
      </p:sp>
      <p:pic>
        <p:nvPicPr>
          <p:cNvPr id="4" name="Picture 3" descr="U+WE.jpg"/>
          <p:cNvPicPr>
            <a:picLocks noChangeAspect="1"/>
          </p:cNvPicPr>
          <p:nvPr/>
        </p:nvPicPr>
        <p:blipFill>
          <a:blip r:embed="rId3" cstate="print"/>
          <a:stretch>
            <a:fillRect/>
          </a:stretch>
        </p:blipFill>
        <p:spPr>
          <a:xfrm>
            <a:off x="1115616" y="188640"/>
            <a:ext cx="7124700" cy="1714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Supervisors are busy people</a:t>
            </a:r>
            <a:br>
              <a:rPr lang="en-GB" dirty="0" smtClean="0"/>
            </a:b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0" y="1250157"/>
            <a:ext cx="9110213" cy="455510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85800"/>
            <a:ext cx="8229600" cy="1143000"/>
          </a:xfrm>
        </p:spPr>
        <p:txBody>
          <a:bodyPr/>
          <a:lstStyle/>
          <a:p>
            <a:r>
              <a:rPr lang="en-GB" dirty="0" smtClean="0"/>
              <a:t>2. Write &amp; get feedback on your work as you go along</a:t>
            </a:r>
            <a:br>
              <a:rPr lang="en-GB" dirty="0" smtClean="0"/>
            </a:b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1" y="1484784"/>
            <a:ext cx="9139477" cy="39604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Be realistic – it’s not a Nobel Prize</a:t>
            </a: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35496" y="1484784"/>
            <a:ext cx="9071017" cy="393077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Beware the distractions</a:t>
            </a:r>
            <a:endParaRPr lang="en-GB" dirty="0"/>
          </a:p>
        </p:txBody>
      </p:sp>
      <p:pic>
        <p:nvPicPr>
          <p:cNvPr id="4" name="Picture 4"/>
          <p:cNvPicPr>
            <a:picLocks noChangeAspect="1" noChangeArrowheads="1"/>
          </p:cNvPicPr>
          <p:nvPr/>
        </p:nvPicPr>
        <p:blipFill>
          <a:blip r:embed="rId3" cstate="print"/>
          <a:srcRect/>
          <a:stretch>
            <a:fillRect/>
          </a:stretch>
        </p:blipFill>
        <p:spPr bwMode="auto">
          <a:xfrm>
            <a:off x="1" y="1426835"/>
            <a:ext cx="9108504" cy="394685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Take a break once in a while</a:t>
            </a: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6980" y="1556792"/>
            <a:ext cx="9101524" cy="394388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6. It’s all about work-life balance</a:t>
            </a: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107504" y="1357540"/>
            <a:ext cx="8869288" cy="384370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 Get help where you can</a:t>
            </a: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179513" y="1116498"/>
            <a:ext cx="8964488" cy="415333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8. It’s really about persistence</a:t>
            </a:r>
            <a:endParaRPr lang="en-GB" dirty="0"/>
          </a:p>
        </p:txBody>
      </p:sp>
      <p:pic>
        <p:nvPicPr>
          <p:cNvPr id="4" name="Picture 2"/>
          <p:cNvPicPr>
            <a:picLocks noChangeAspect="1" noChangeArrowheads="1"/>
          </p:cNvPicPr>
          <p:nvPr/>
        </p:nvPicPr>
        <p:blipFill>
          <a:blip r:embed="rId3" cstate="print"/>
          <a:srcRect/>
          <a:stretch>
            <a:fillRect/>
          </a:stretch>
        </p:blipFill>
        <p:spPr bwMode="auto">
          <a:xfrm>
            <a:off x="0" y="1381150"/>
            <a:ext cx="9144000" cy="3962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do I find out more?</a:t>
            </a:r>
            <a:endParaRPr lang="en-GB" dirty="0"/>
          </a:p>
        </p:txBody>
      </p:sp>
      <p:sp>
        <p:nvSpPr>
          <p:cNvPr id="4" name="Content Placeholder 3"/>
          <p:cNvSpPr>
            <a:spLocks noGrp="1"/>
          </p:cNvSpPr>
          <p:nvPr>
            <p:ph idx="1"/>
          </p:nvPr>
        </p:nvSpPr>
        <p:spPr>
          <a:xfrm>
            <a:off x="467544" y="1268760"/>
            <a:ext cx="8229600" cy="4525963"/>
          </a:xfrm>
        </p:spPr>
        <p:txBody>
          <a:bodyPr/>
          <a:lstStyle/>
          <a:p>
            <a:r>
              <a:rPr lang="en-GB" b="1" dirty="0" smtClean="0">
                <a:solidFill>
                  <a:schemeClr val="tx2"/>
                </a:solidFill>
              </a:rPr>
              <a:t>PGR </a:t>
            </a:r>
            <a:r>
              <a:rPr lang="en-GB" b="1" dirty="0" smtClean="0">
                <a:solidFill>
                  <a:schemeClr val="tx2"/>
                </a:solidFill>
              </a:rPr>
              <a:t>skills development</a:t>
            </a:r>
            <a:r>
              <a:rPr lang="en-GB" b="1" dirty="0" smtClean="0">
                <a:solidFill>
                  <a:schemeClr val="tx2"/>
                </a:solidFill>
              </a:rPr>
              <a:t> –</a:t>
            </a:r>
            <a:r>
              <a:rPr lang="en-GB" b="1" dirty="0" smtClean="0">
                <a:solidFill>
                  <a:schemeClr val="tx2"/>
                </a:solidFill>
                <a:hlinkClick r:id="rId3"/>
              </a:rPr>
              <a:t>Postgraduate Research Study Support</a:t>
            </a:r>
            <a:endParaRPr lang="en-GB" b="1" dirty="0" smtClean="0">
              <a:solidFill>
                <a:schemeClr val="tx2"/>
              </a:solidFill>
            </a:endParaRPr>
          </a:p>
          <a:p>
            <a:r>
              <a:rPr lang="en-GB" b="1" dirty="0" smtClean="0">
                <a:solidFill>
                  <a:schemeClr val="tx2"/>
                </a:solidFill>
              </a:rPr>
              <a:t>UWE Skills Development blog-</a:t>
            </a:r>
          </a:p>
          <a:p>
            <a:pPr marL="0" indent="0">
              <a:buNone/>
            </a:pPr>
            <a:r>
              <a:rPr lang="en-GB" b="1" dirty="0">
                <a:solidFill>
                  <a:schemeClr val="tx2"/>
                </a:solidFill>
              </a:rPr>
              <a:t> </a:t>
            </a:r>
            <a:r>
              <a:rPr lang="en-GB" b="1" dirty="0" smtClean="0">
                <a:solidFill>
                  <a:schemeClr val="tx2"/>
                </a:solidFill>
              </a:rPr>
              <a:t>   </a:t>
            </a:r>
            <a:r>
              <a:rPr lang="en-GB" b="1" dirty="0" smtClean="0">
                <a:solidFill>
                  <a:schemeClr val="tx2"/>
                </a:solidFill>
                <a:hlinkClick r:id="rId4"/>
              </a:rPr>
              <a:t>http</a:t>
            </a:r>
            <a:r>
              <a:rPr lang="en-GB" b="1" dirty="0">
                <a:solidFill>
                  <a:schemeClr val="tx2"/>
                </a:solidFill>
                <a:hlinkClick r:id="rId4"/>
              </a:rPr>
              <a:t>://</a:t>
            </a:r>
            <a:r>
              <a:rPr lang="en-GB" b="1" dirty="0" err="1">
                <a:solidFill>
                  <a:schemeClr val="tx2"/>
                </a:solidFill>
                <a:hlinkClick r:id="rId4"/>
              </a:rPr>
              <a:t>ps-spencer.posterous.com</a:t>
            </a:r>
            <a:r>
              <a:rPr lang="en-GB" b="1" dirty="0">
                <a:solidFill>
                  <a:schemeClr val="tx2"/>
                </a:solidFill>
                <a:hlinkClick r:id="rId4"/>
              </a:rPr>
              <a:t>/</a:t>
            </a:r>
            <a:endParaRPr lang="en-GB" b="1" dirty="0" smtClean="0">
              <a:solidFill>
                <a:schemeClr val="tx2"/>
              </a:solidFill>
            </a:endParaRPr>
          </a:p>
          <a:p>
            <a:r>
              <a:rPr lang="en-GB" b="1" dirty="0" smtClean="0">
                <a:solidFill>
                  <a:schemeClr val="tx2"/>
                </a:solidFill>
              </a:rPr>
              <a:t>Vitae researcher development –</a:t>
            </a:r>
            <a:r>
              <a:rPr lang="en-GB" b="1" dirty="0" smtClean="0">
                <a:solidFill>
                  <a:schemeClr val="tx2"/>
                </a:solidFill>
                <a:hlinkClick r:id="rId5"/>
              </a:rPr>
              <a:t>http://www.vitae.ac.uk</a:t>
            </a:r>
            <a:endParaRPr lang="en-GB" b="1" dirty="0" smtClean="0">
              <a:solidFill>
                <a:schemeClr val="tx2"/>
              </a:solidFill>
            </a:endParaRPr>
          </a:p>
          <a:p>
            <a:r>
              <a:rPr lang="en-GB" b="1" dirty="0" smtClean="0">
                <a:solidFill>
                  <a:schemeClr val="tx2"/>
                </a:solidFill>
              </a:rPr>
              <a:t>PhD comics – </a:t>
            </a:r>
            <a:r>
              <a:rPr lang="en-GB" b="1" dirty="0" smtClean="0">
                <a:solidFill>
                  <a:schemeClr val="tx2"/>
                </a:solidFill>
                <a:hlinkClick r:id="rId6"/>
              </a:rPr>
              <a:t>http://www.phdcomics.com/</a:t>
            </a:r>
            <a:endParaRPr lang="en-GB" b="1" dirty="0" smtClean="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 Option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lide Option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279c20c3caf3300dae6b438536eb8c56">
  <xsd:schema xmlns:xsd="http://www.w3.org/2001/XMLSchema" xmlns:p="http://schemas.microsoft.com/office/2006/metadata/properties" targetNamespace="http://schemas.microsoft.com/office/2006/metadata/properties" ma:root="true" ma:fieldsID="0d2e1ca116041f9e11471c52c4c9d60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484E309-D7E3-4913-A586-664FC19F64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07464994-39A1-4544-A84A-FE2F58E454E8}">
  <ds:schemaRefs>
    <ds:schemaRef ds:uri="http://schemas.microsoft.com/sharepoint/v3/contenttype/forms"/>
  </ds:schemaRefs>
</ds:datastoreItem>
</file>

<file path=customXml/itemProps3.xml><?xml version="1.0" encoding="utf-8"?>
<ds:datastoreItem xmlns:ds="http://schemas.openxmlformats.org/officeDocument/2006/customXml" ds:itemID="{37E52B96-F8A3-4FD4-B36B-6AAB31D9ECF1}">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726</TotalTime>
  <Words>1927</Words>
  <Application>Microsoft Macintosh PowerPoint</Application>
  <PresentationFormat>On-screen Show (4:3)</PresentationFormat>
  <Paragraphs>134</Paragraphs>
  <Slides>20</Slides>
  <Notes>20</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Default Design</vt:lpstr>
      <vt:lpstr>Slide Option 1</vt:lpstr>
      <vt:lpstr>Slide Option 2</vt:lpstr>
      <vt:lpstr>UWE Bristol  Researcher Skills Development An overview of support</vt:lpstr>
      <vt:lpstr>The Products of a Research Degree</vt:lpstr>
      <vt:lpstr>Why the emphasis on skills?</vt:lpstr>
      <vt:lpstr>What are these skills?</vt:lpstr>
      <vt:lpstr>Researcher Development Framework </vt:lpstr>
      <vt:lpstr>PowerPoint Presentation</vt:lpstr>
      <vt:lpstr>Where do the Graduate School fit in?</vt:lpstr>
      <vt:lpstr>Skills Development Programme</vt:lpstr>
      <vt:lpstr>RBI Skills Development Programme</vt:lpstr>
      <vt:lpstr>RBI Skills Development Programme</vt:lpstr>
      <vt:lpstr>Hints &amp; tips for research students</vt:lpstr>
      <vt:lpstr>1. Supervisors are busy people </vt:lpstr>
      <vt:lpstr>2. Write &amp; get feedback on your work as you go along </vt:lpstr>
      <vt:lpstr>3. Be realistic – it’s not a Nobel Prize</vt:lpstr>
      <vt:lpstr>4. Beware the distractions</vt:lpstr>
      <vt:lpstr>5. Take a break once in a while</vt:lpstr>
      <vt:lpstr>6. It’s all about work-life balance</vt:lpstr>
      <vt:lpstr>7. Get help where you can</vt:lpstr>
      <vt:lpstr>8. It’s really about persistence</vt:lpstr>
      <vt:lpstr>Where do I find out more?</vt:lpstr>
    </vt:vector>
  </TitlesOfParts>
  <Company>University of the West of England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kkkkkkk</dc:title>
  <dc:creator>at-admin</dc:creator>
  <cp:lastModifiedBy>Paul Spencer</cp:lastModifiedBy>
  <cp:revision>85</cp:revision>
  <cp:lastPrinted>2008-04-02T09:54:12Z</cp:lastPrinted>
  <dcterms:created xsi:type="dcterms:W3CDTF">2008-03-28T15:44:30Z</dcterms:created>
  <dcterms:modified xsi:type="dcterms:W3CDTF">2012-02-20T15:06:16Z</dcterms:modified>
</cp:coreProperties>
</file>